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2"/>
  </p:notesMasterIdLst>
  <p:sldIdLst>
    <p:sldId id="256" r:id="rId2"/>
    <p:sldId id="312" r:id="rId3"/>
    <p:sldId id="276" r:id="rId4"/>
    <p:sldId id="314" r:id="rId5"/>
    <p:sldId id="268" r:id="rId6"/>
    <p:sldId id="269" r:id="rId7"/>
    <p:sldId id="264" r:id="rId8"/>
    <p:sldId id="266" r:id="rId9"/>
    <p:sldId id="263" r:id="rId10"/>
    <p:sldId id="261" r:id="rId11"/>
    <p:sldId id="311" r:id="rId12"/>
    <p:sldId id="309" r:id="rId13"/>
    <p:sldId id="316" r:id="rId14"/>
    <p:sldId id="265" r:id="rId15"/>
    <p:sldId id="320" r:id="rId16"/>
    <p:sldId id="315" r:id="rId17"/>
    <p:sldId id="321" r:id="rId18"/>
    <p:sldId id="318" r:id="rId19"/>
    <p:sldId id="322" r:id="rId20"/>
    <p:sldId id="301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Pulcino" initials="LP" lastIdx="1" clrIdx="0">
    <p:extLst>
      <p:ext uri="{19B8F6BF-5375-455C-9EA6-DF929625EA0E}">
        <p15:presenceInfo xmlns:p15="http://schemas.microsoft.com/office/powerpoint/2012/main" userId="6625f85a1322f3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AE968E-97C9-4071-9438-C94B9C37FC25}" v="1" dt="2021-03-01T21:07:53.320"/>
  </p1510:revLst>
</p1510:revInfo>
</file>

<file path=ppt/tableStyles.xml><?xml version="1.0" encoding="utf-8"?>
<a:tblStyleLst xmlns:a="http://schemas.openxmlformats.org/drawingml/2006/main" def="{473ACEA7-2A10-4AA4-BFA6-6C7E4F44E177}">
  <a:tblStyle styleId="{473ACEA7-2A10-4AA4-BFA6-6C7E4F44E1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36" y="78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  <a:ea typeface="+mn-ea"/>
                <a:cs typeface="+mn-cs"/>
              </a:defRPr>
            </a:pPr>
            <a:r>
              <a:rPr lang="pt-BR" sz="1400" b="1" dirty="0">
                <a:latin typeface="Bahnschrift SemiBold" panose="020B0502040204020203" pitchFamily="34" charset="0"/>
              </a:rPr>
              <a:t>Grandes</a:t>
            </a:r>
            <a:r>
              <a:rPr lang="pt-BR" sz="1400" b="1" baseline="0" dirty="0">
                <a:latin typeface="Bahnschrift SemiBold" panose="020B0502040204020203" pitchFamily="34" charset="0"/>
              </a:rPr>
              <a:t> produtores mundiais de soja (1960-2020)</a:t>
            </a:r>
            <a:endParaRPr lang="pt-BR" sz="1400" b="1" dirty="0">
              <a:latin typeface="Bahnschrift SemiBold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EUA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Planilha1!$A$2:$A$5</c:f>
              <c:numCache>
                <c:formatCode>General</c:formatCode>
                <c:ptCount val="4"/>
                <c:pt idx="0">
                  <c:v>1980</c:v>
                </c:pt>
                <c:pt idx="1">
                  <c:v>2000</c:v>
                </c:pt>
                <c:pt idx="2">
                  <c:v>2010</c:v>
                </c:pt>
                <c:pt idx="3">
                  <c:v>2020</c:v>
                </c:pt>
              </c:numCache>
            </c:num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</c:v>
                </c:pt>
                <c:pt idx="1">
                  <c:v>2.5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FB-4E57-8299-D0A3F4FED75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BRASIL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Planilha1!$A$2:$A$5</c:f>
              <c:numCache>
                <c:formatCode>General</c:formatCode>
                <c:ptCount val="4"/>
                <c:pt idx="0">
                  <c:v>1980</c:v>
                </c:pt>
                <c:pt idx="1">
                  <c:v>2000</c:v>
                </c:pt>
                <c:pt idx="2">
                  <c:v>2010</c:v>
                </c:pt>
                <c:pt idx="3">
                  <c:v>2020</c:v>
                </c:pt>
              </c:numCache>
            </c:num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3.5</c:v>
                </c:pt>
                <c:pt idx="3">
                  <c:v>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FB-4E57-8299-D0A3F4FED75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ARGENTINA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Planilha1!$A$2:$A$5</c:f>
              <c:numCache>
                <c:formatCode>General</c:formatCode>
                <c:ptCount val="4"/>
                <c:pt idx="0">
                  <c:v>1980</c:v>
                </c:pt>
                <c:pt idx="1">
                  <c:v>2000</c:v>
                </c:pt>
                <c:pt idx="2">
                  <c:v>2010</c:v>
                </c:pt>
                <c:pt idx="3">
                  <c:v>2020</c:v>
                </c:pt>
              </c:numCache>
            </c:num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FB-4E57-8299-D0A3F4FED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7981216"/>
        <c:axId val="1697982464"/>
      </c:lineChart>
      <c:catAx>
        <c:axId val="169798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97982464"/>
        <c:crosses val="autoZero"/>
        <c:auto val="1"/>
        <c:lblAlgn val="ctr"/>
        <c:lblOffset val="100"/>
        <c:noMultiLvlLbl val="0"/>
      </c:catAx>
      <c:valAx>
        <c:axId val="169798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9798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7T20:48:16.791" idx="1">
    <p:pos x="5485" y="20"/>
    <p:text>A soja é uma cultura de grande importância econômica para o Brasil, sendo a principal do agronegócio brasileiro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f3cfcb53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f3cfcb53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c187c80fb_4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c187c80fb_4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f3cfcb53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f3cfcb53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9f3cfcb53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9f3cfcb53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c187c80f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c187c80f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c187c80fb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c187c80fb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02930dac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02930dac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402930da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402930dac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c187c80fb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c187c80fb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Playfair Display"/>
              <a:buNone/>
              <a:defRPr sz="43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 Medium"/>
              <a:buNone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2">
          <p15:clr>
            <a:srgbClr val="FA7B17"/>
          </p15:clr>
        </p15:guide>
        <p15:guide id="2" pos="456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530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3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05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3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4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 rot="10800000">
            <a:off x="8127000" y="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rot="5400000">
            <a:off x="82768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 sz="2600" b="0">
                <a:solidFill>
                  <a:srgbClr val="B45400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300" b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0" y="12954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723975" y="1597200"/>
            <a:ext cx="22860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704925" y="2225850"/>
            <a:ext cx="27051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/>
          <p:nvPr/>
        </p:nvSpPr>
        <p:spPr>
          <a:xfrm rot="5400000">
            <a:off x="2742975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5372100" y="543000"/>
            <a:ext cx="3771900" cy="32736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6115050" y="1143000"/>
            <a:ext cx="22860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5715000" y="1771650"/>
            <a:ext cx="27051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>
            <a:off x="4316925" y="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5400000">
            <a:off x="-856675" y="394185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7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/>
          <p:nvPr/>
        </p:nvSpPr>
        <p:spPr>
          <a:xfrm rot="5400000">
            <a:off x="-667050" y="3755250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 rot="5400000">
            <a:off x="-143250" y="4279050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9" r:id="rId5"/>
    <p:sldLayoutId id="2147483660" r:id="rId6"/>
    <p:sldLayoutId id="2147483661" r:id="rId7"/>
    <p:sldLayoutId id="2147483669" r:id="rId8"/>
    <p:sldLayoutId id="2147483675" r:id="rId9"/>
    <p:sldLayoutId id="2147483677" r:id="rId10"/>
    <p:sldLayoutId id="2147483678" r:id="rId11"/>
    <p:sldLayoutId id="2147483679" r:id="rId12"/>
    <p:sldLayoutId id="2147483680" r:id="rId13"/>
    <p:sldLayoutId id="214748368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0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ctrTitle"/>
          </p:nvPr>
        </p:nvSpPr>
        <p:spPr>
          <a:xfrm>
            <a:off x="585750" y="1851600"/>
            <a:ext cx="7972500" cy="14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 dirty="0"/>
              <a:t>WiSoy</a:t>
            </a:r>
            <a:endParaRPr sz="8000" dirty="0"/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1390650" y="3056617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Irrigação e controle inteligente de soja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43"/>
          <p:cNvCxnSpPr/>
          <p:nvPr/>
        </p:nvCxnSpPr>
        <p:spPr>
          <a:xfrm>
            <a:off x="1392900" y="2484225"/>
            <a:ext cx="6358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1946413" y="346259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Linha do tempo do grão de soja</a:t>
            </a:r>
            <a:endParaRPr dirty="0"/>
          </a:p>
        </p:txBody>
      </p:sp>
      <p:sp>
        <p:nvSpPr>
          <p:cNvPr id="310" name="Google Shape;310;p43"/>
          <p:cNvSpPr/>
          <p:nvPr/>
        </p:nvSpPr>
        <p:spPr>
          <a:xfrm>
            <a:off x="2016738" y="2123075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p43"/>
          <p:cNvSpPr/>
          <p:nvPr/>
        </p:nvSpPr>
        <p:spPr>
          <a:xfrm>
            <a:off x="3439413" y="2123075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p43"/>
          <p:cNvSpPr/>
          <p:nvPr/>
        </p:nvSpPr>
        <p:spPr>
          <a:xfrm>
            <a:off x="4901098" y="2101275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p43"/>
          <p:cNvSpPr/>
          <p:nvPr/>
        </p:nvSpPr>
        <p:spPr>
          <a:xfrm>
            <a:off x="6284763" y="2101275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1626226" y="1410260"/>
            <a:ext cx="1546919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0" dirty="0">
                <a:solidFill>
                  <a:schemeClr val="accent5"/>
                </a:solidFill>
                <a:effectLst/>
                <a:latin typeface="Whitney"/>
              </a:rPr>
              <a:t>Fase vegetativa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15" name="Google Shape;315;p43"/>
          <p:cNvSpPr txBox="1">
            <a:spLocks noGrp="1"/>
          </p:cNvSpPr>
          <p:nvPr>
            <p:ph type="title"/>
          </p:nvPr>
        </p:nvSpPr>
        <p:spPr>
          <a:xfrm>
            <a:off x="3228925" y="2986884"/>
            <a:ext cx="1186874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0" dirty="0">
                <a:solidFill>
                  <a:schemeClr val="accent5"/>
                </a:solidFill>
                <a:effectLst/>
                <a:latin typeface="Whitney"/>
              </a:rPr>
              <a:t>Floração</a:t>
            </a:r>
            <a:endParaRPr lang="pt-BR" sz="1800" dirty="0">
              <a:solidFill>
                <a:schemeClr val="accent5"/>
              </a:solidFill>
            </a:endParaRPr>
          </a:p>
        </p:txBody>
      </p:sp>
      <p:sp>
        <p:nvSpPr>
          <p:cNvPr id="316" name="Google Shape;316;p43"/>
          <p:cNvSpPr txBox="1">
            <a:spLocks noGrp="1"/>
          </p:cNvSpPr>
          <p:nvPr>
            <p:ph type="title"/>
          </p:nvPr>
        </p:nvSpPr>
        <p:spPr>
          <a:xfrm>
            <a:off x="5990556" y="3035743"/>
            <a:ext cx="1354313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0" dirty="0">
                <a:solidFill>
                  <a:schemeClr val="accent5"/>
                </a:solidFill>
                <a:effectLst/>
                <a:latin typeface="Whitney"/>
              </a:rPr>
              <a:t>Maturação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xfrm>
            <a:off x="4478397" y="1361327"/>
            <a:ext cx="1512159" cy="696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0" dirty="0">
                <a:solidFill>
                  <a:schemeClr val="accent5"/>
                </a:solidFill>
                <a:effectLst/>
                <a:latin typeface="Whitney"/>
              </a:rPr>
              <a:t>Enchimento de grãos</a:t>
            </a:r>
            <a:endParaRPr lang="pt-BR" sz="1800" dirty="0">
              <a:solidFill>
                <a:schemeClr val="accent5"/>
              </a:solidFill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D4B907A-98F0-48FA-AC27-D1288F6C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871" y="2248917"/>
            <a:ext cx="432353" cy="43235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A397C8D-D239-4DA3-86BD-84B540D28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5494" y="2232885"/>
            <a:ext cx="448385" cy="44838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D6B91BDA-3882-4C52-90FB-CC267A29D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31532" y="2269843"/>
            <a:ext cx="472362" cy="47236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6B48CA5-6624-4F00-B15F-6189119CB6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86182" y="2247171"/>
            <a:ext cx="472361" cy="472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310" grpId="0" animBg="1"/>
      <p:bldP spid="311" grpId="0" animBg="1"/>
      <p:bldP spid="312" grpId="0" animBg="1"/>
      <p:bldP spid="313" grpId="0" animBg="1"/>
      <p:bldP spid="314" grpId="0"/>
      <p:bldP spid="315" grpId="0"/>
      <p:bldP spid="316" grpId="0"/>
      <p:bldP spid="3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4BF983B-2173-472A-9F41-643B12F9B0EC}"/>
              </a:ext>
            </a:extLst>
          </p:cNvPr>
          <p:cNvSpPr txBox="1"/>
          <p:nvPr/>
        </p:nvSpPr>
        <p:spPr>
          <a:xfrm>
            <a:off x="0" y="38812"/>
            <a:ext cx="9144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600" u="sng" dirty="0">
                <a:solidFill>
                  <a:schemeClr val="accent3"/>
                </a:solidFill>
                <a:latin typeface="Bahnschrift SemiBold"/>
              </a:rPr>
              <a:t>Desenho da Solução:</a:t>
            </a:r>
          </a:p>
        </p:txBody>
      </p:sp>
      <p:grpSp>
        <p:nvGrpSpPr>
          <p:cNvPr id="6" name="Google Shape;7603;p71">
            <a:extLst>
              <a:ext uri="{FF2B5EF4-FFF2-40B4-BE49-F238E27FC236}">
                <a16:creationId xmlns:a16="http://schemas.microsoft.com/office/drawing/2014/main" id="{EC022DE2-9B14-49D8-9EB8-9C7510BC63EC}"/>
              </a:ext>
            </a:extLst>
          </p:cNvPr>
          <p:cNvGrpSpPr/>
          <p:nvPr/>
        </p:nvGrpSpPr>
        <p:grpSpPr>
          <a:xfrm>
            <a:off x="2212716" y="1577134"/>
            <a:ext cx="4511553" cy="3110282"/>
            <a:chOff x="4967783" y="2151471"/>
            <a:chExt cx="3920691" cy="2702940"/>
          </a:xfrm>
          <a:gradFill>
            <a:gsLst>
              <a:gs pos="0">
                <a:schemeClr val="accent3"/>
              </a:gs>
              <a:gs pos="40000">
                <a:schemeClr val="accent2">
                  <a:lumMod val="75000"/>
                </a:schemeClr>
              </a:gs>
              <a:gs pos="6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grpSpPr>
        <p:grpSp>
          <p:nvGrpSpPr>
            <p:cNvPr id="7" name="Google Shape;7604;p71">
              <a:extLst>
                <a:ext uri="{FF2B5EF4-FFF2-40B4-BE49-F238E27FC236}">
                  <a16:creationId xmlns:a16="http://schemas.microsoft.com/office/drawing/2014/main" id="{A4B0694E-37C5-47B9-9733-E71876E0FBDF}"/>
                </a:ext>
              </a:extLst>
            </p:cNvPr>
            <p:cNvGrpSpPr/>
            <p:nvPr/>
          </p:nvGrpSpPr>
          <p:grpSpPr>
            <a:xfrm>
              <a:off x="5045709" y="2252109"/>
              <a:ext cx="3761071" cy="2501707"/>
              <a:chOff x="2691784" y="1805334"/>
              <a:chExt cx="3761071" cy="2501707"/>
            </a:xfrm>
            <a:grpFill/>
          </p:grpSpPr>
          <p:sp>
            <p:nvSpPr>
              <p:cNvPr id="15" name="Google Shape;7605;p71">
                <a:extLst>
                  <a:ext uri="{FF2B5EF4-FFF2-40B4-BE49-F238E27FC236}">
                    <a16:creationId xmlns:a16="http://schemas.microsoft.com/office/drawing/2014/main" id="{7C511295-28F7-4D2A-A2EE-C17D94C0F940}"/>
                  </a:ext>
                </a:extLst>
              </p:cNvPr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606;p71">
                <a:extLst>
                  <a:ext uri="{FF2B5EF4-FFF2-40B4-BE49-F238E27FC236}">
                    <a16:creationId xmlns:a16="http://schemas.microsoft.com/office/drawing/2014/main" id="{993578E8-9894-4521-AEBD-A61F69EA08AC}"/>
                  </a:ext>
                </a:extLst>
              </p:cNvPr>
              <p:cNvSpPr/>
              <p:nvPr/>
            </p:nvSpPr>
            <p:spPr>
              <a:xfrm>
                <a:off x="2691784" y="3762284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7607;p71">
                <a:extLst>
                  <a:ext uri="{FF2B5EF4-FFF2-40B4-BE49-F238E27FC236}">
                    <a16:creationId xmlns:a16="http://schemas.microsoft.com/office/drawing/2014/main" id="{8A659866-E714-4E8B-93C1-BBD40018C6C6}"/>
                  </a:ext>
                </a:extLst>
              </p:cNvPr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608;p71">
                <a:extLst>
                  <a:ext uri="{FF2B5EF4-FFF2-40B4-BE49-F238E27FC236}">
                    <a16:creationId xmlns:a16="http://schemas.microsoft.com/office/drawing/2014/main" id="{4F8D5330-99F0-4107-BAE1-EC83614092B4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7609;p71">
                <a:extLst>
                  <a:ext uri="{FF2B5EF4-FFF2-40B4-BE49-F238E27FC236}">
                    <a16:creationId xmlns:a16="http://schemas.microsoft.com/office/drawing/2014/main" id="{BB5962DF-EB74-4043-8806-CEBC0A30567F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7610;p71">
                <a:extLst>
                  <a:ext uri="{FF2B5EF4-FFF2-40B4-BE49-F238E27FC236}">
                    <a16:creationId xmlns:a16="http://schemas.microsoft.com/office/drawing/2014/main" id="{A9E191DD-1BBB-403B-AA52-B1E87BD46D34}"/>
                  </a:ext>
                </a:extLst>
              </p:cNvPr>
              <p:cNvSpPr/>
              <p:nvPr/>
            </p:nvSpPr>
            <p:spPr>
              <a:xfrm>
                <a:off x="2785808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7611;p71">
                <a:extLst>
                  <a:ext uri="{FF2B5EF4-FFF2-40B4-BE49-F238E27FC236}">
                    <a16:creationId xmlns:a16="http://schemas.microsoft.com/office/drawing/2014/main" id="{7FCB0C1C-73B8-4F3F-B927-DB61CC2CAB43}"/>
                  </a:ext>
                </a:extLst>
              </p:cNvPr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7612;p71">
              <a:extLst>
                <a:ext uri="{FF2B5EF4-FFF2-40B4-BE49-F238E27FC236}">
                  <a16:creationId xmlns:a16="http://schemas.microsoft.com/office/drawing/2014/main" id="{FEFE6B7F-F02E-49D5-B62E-4E6E2B095EAB}"/>
                </a:ext>
              </a:extLst>
            </p:cNvPr>
            <p:cNvGrpSpPr/>
            <p:nvPr/>
          </p:nvGrpSpPr>
          <p:grpSpPr>
            <a:xfrm>
              <a:off x="4967783" y="2151471"/>
              <a:ext cx="3920691" cy="2702940"/>
              <a:chOff x="2613858" y="1704696"/>
              <a:chExt cx="3920691" cy="2702940"/>
            </a:xfrm>
            <a:grpFill/>
          </p:grpSpPr>
          <p:sp>
            <p:nvSpPr>
              <p:cNvPr id="9" name="Google Shape;7613;p71">
                <a:extLst>
                  <a:ext uri="{FF2B5EF4-FFF2-40B4-BE49-F238E27FC236}">
                    <a16:creationId xmlns:a16="http://schemas.microsoft.com/office/drawing/2014/main" id="{432084B3-25E4-4D9F-AF7F-FC631258691F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7614;p71">
                <a:extLst>
                  <a:ext uri="{FF2B5EF4-FFF2-40B4-BE49-F238E27FC236}">
                    <a16:creationId xmlns:a16="http://schemas.microsoft.com/office/drawing/2014/main" id="{6941B4BF-E8D8-46F7-97C9-6F9068D2C243}"/>
                  </a:ext>
                </a:extLst>
              </p:cNvPr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615;p71">
                <a:extLst>
                  <a:ext uri="{FF2B5EF4-FFF2-40B4-BE49-F238E27FC236}">
                    <a16:creationId xmlns:a16="http://schemas.microsoft.com/office/drawing/2014/main" id="{292008C2-FB81-4998-A191-4038C825DA75}"/>
                  </a:ext>
                </a:extLst>
              </p:cNvPr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616;p71">
                <a:extLst>
                  <a:ext uri="{FF2B5EF4-FFF2-40B4-BE49-F238E27FC236}">
                    <a16:creationId xmlns:a16="http://schemas.microsoft.com/office/drawing/2014/main" id="{D40F8C94-B27C-4EC5-A968-0332640B5EAF}"/>
                  </a:ext>
                </a:extLst>
              </p:cNvPr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617;p71">
                <a:extLst>
                  <a:ext uri="{FF2B5EF4-FFF2-40B4-BE49-F238E27FC236}">
                    <a16:creationId xmlns:a16="http://schemas.microsoft.com/office/drawing/2014/main" id="{6D380A26-972C-4A34-B584-FE3C245C58FD}"/>
                  </a:ext>
                </a:extLst>
              </p:cNvPr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2" name="Gráfico 21">
            <a:extLst>
              <a:ext uri="{FF2B5EF4-FFF2-40B4-BE49-F238E27FC236}">
                <a16:creationId xmlns:a16="http://schemas.microsoft.com/office/drawing/2014/main" id="{1F757192-2646-47ED-9B23-30B240C09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511" y="3360134"/>
            <a:ext cx="960474" cy="96047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186A4F61-56C0-4D04-B48C-E8357343C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511" y="1269215"/>
            <a:ext cx="960474" cy="96047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DF063F9-90C7-4593-9582-1339D03966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7749" y="1880322"/>
            <a:ext cx="960474" cy="960474"/>
          </a:xfrm>
          <a:prstGeom prst="rect">
            <a:avLst/>
          </a:prstGeom>
        </p:spPr>
      </p:pic>
      <p:grpSp>
        <p:nvGrpSpPr>
          <p:cNvPr id="26" name="Google Shape;8410;p73">
            <a:extLst>
              <a:ext uri="{FF2B5EF4-FFF2-40B4-BE49-F238E27FC236}">
                <a16:creationId xmlns:a16="http://schemas.microsoft.com/office/drawing/2014/main" id="{DE6B8408-163D-448B-84A7-5E8D524F5136}"/>
              </a:ext>
            </a:extLst>
          </p:cNvPr>
          <p:cNvGrpSpPr/>
          <p:nvPr/>
        </p:nvGrpSpPr>
        <p:grpSpPr>
          <a:xfrm>
            <a:off x="7943787" y="4459870"/>
            <a:ext cx="1131087" cy="587383"/>
            <a:chOff x="238125" y="999450"/>
            <a:chExt cx="7140700" cy="3708225"/>
          </a:xfrm>
          <a:solidFill>
            <a:schemeClr val="accent2"/>
          </a:solidFill>
        </p:grpSpPr>
        <p:sp>
          <p:nvSpPr>
            <p:cNvPr id="27" name="Google Shape;8411;p73">
              <a:extLst>
                <a:ext uri="{FF2B5EF4-FFF2-40B4-BE49-F238E27FC236}">
                  <a16:creationId xmlns:a16="http://schemas.microsoft.com/office/drawing/2014/main" id="{A0F1F6D0-0E3D-4D99-ACB0-4516D32E7FC5}"/>
                </a:ext>
              </a:extLst>
            </p:cNvPr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12;p73">
              <a:extLst>
                <a:ext uri="{FF2B5EF4-FFF2-40B4-BE49-F238E27FC236}">
                  <a16:creationId xmlns:a16="http://schemas.microsoft.com/office/drawing/2014/main" id="{4FB76BD7-08B5-40FE-84EA-5E2722903288}"/>
                </a:ext>
              </a:extLst>
            </p:cNvPr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13;p73">
              <a:extLst>
                <a:ext uri="{FF2B5EF4-FFF2-40B4-BE49-F238E27FC236}">
                  <a16:creationId xmlns:a16="http://schemas.microsoft.com/office/drawing/2014/main" id="{57A5EACD-8EC4-466D-AD3D-FE2300F27D8E}"/>
                </a:ext>
              </a:extLst>
            </p:cNvPr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14;p73">
              <a:extLst>
                <a:ext uri="{FF2B5EF4-FFF2-40B4-BE49-F238E27FC236}">
                  <a16:creationId xmlns:a16="http://schemas.microsoft.com/office/drawing/2014/main" id="{2805D545-C98E-4CDC-97C6-9EC284F7BED0}"/>
                </a:ext>
              </a:extLst>
            </p:cNvPr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15;p73">
              <a:extLst>
                <a:ext uri="{FF2B5EF4-FFF2-40B4-BE49-F238E27FC236}">
                  <a16:creationId xmlns:a16="http://schemas.microsoft.com/office/drawing/2014/main" id="{8FBF8CBF-620A-4E60-8882-A0A770704715}"/>
                </a:ext>
              </a:extLst>
            </p:cNvPr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16;p73">
              <a:extLst>
                <a:ext uri="{FF2B5EF4-FFF2-40B4-BE49-F238E27FC236}">
                  <a16:creationId xmlns:a16="http://schemas.microsoft.com/office/drawing/2014/main" id="{C418D29C-ACA9-48B9-91EF-9137531AB3D9}"/>
                </a:ext>
              </a:extLst>
            </p:cNvPr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17;p73">
              <a:extLst>
                <a:ext uri="{FF2B5EF4-FFF2-40B4-BE49-F238E27FC236}">
                  <a16:creationId xmlns:a16="http://schemas.microsoft.com/office/drawing/2014/main" id="{A822AEA7-5715-4FD6-B877-967E46D12D90}"/>
                </a:ext>
              </a:extLst>
            </p:cNvPr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18;p73">
              <a:extLst>
                <a:ext uri="{FF2B5EF4-FFF2-40B4-BE49-F238E27FC236}">
                  <a16:creationId xmlns:a16="http://schemas.microsoft.com/office/drawing/2014/main" id="{76BBBDF7-DCF9-4A82-9E13-632C3E43B1A9}"/>
                </a:ext>
              </a:extLst>
            </p:cNvPr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19;p73">
              <a:extLst>
                <a:ext uri="{FF2B5EF4-FFF2-40B4-BE49-F238E27FC236}">
                  <a16:creationId xmlns:a16="http://schemas.microsoft.com/office/drawing/2014/main" id="{91FE1444-FE9D-4A35-957E-8D1C2AB97A7B}"/>
                </a:ext>
              </a:extLst>
            </p:cNvPr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8410;p73">
            <a:extLst>
              <a:ext uri="{FF2B5EF4-FFF2-40B4-BE49-F238E27FC236}">
                <a16:creationId xmlns:a16="http://schemas.microsoft.com/office/drawing/2014/main" id="{8FAC387B-777D-4BC8-BA1A-A7A9F3801C7C}"/>
              </a:ext>
            </a:extLst>
          </p:cNvPr>
          <p:cNvGrpSpPr/>
          <p:nvPr/>
        </p:nvGrpSpPr>
        <p:grpSpPr>
          <a:xfrm rot="5400000">
            <a:off x="-5662" y="478616"/>
            <a:ext cx="1131087" cy="587383"/>
            <a:chOff x="238125" y="999450"/>
            <a:chExt cx="7140700" cy="3708225"/>
          </a:xfrm>
          <a:solidFill>
            <a:schemeClr val="accent1"/>
          </a:solidFill>
        </p:grpSpPr>
        <p:sp>
          <p:nvSpPr>
            <p:cNvPr id="37" name="Google Shape;8411;p73">
              <a:extLst>
                <a:ext uri="{FF2B5EF4-FFF2-40B4-BE49-F238E27FC236}">
                  <a16:creationId xmlns:a16="http://schemas.microsoft.com/office/drawing/2014/main" id="{4482252C-2C5D-4C9B-9EBC-C01842603B24}"/>
                </a:ext>
              </a:extLst>
            </p:cNvPr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F7DA"/>
                </a:solidFill>
              </a:endParaRPr>
            </a:p>
          </p:txBody>
        </p:sp>
        <p:sp>
          <p:nvSpPr>
            <p:cNvPr id="38" name="Google Shape;8412;p73">
              <a:extLst>
                <a:ext uri="{FF2B5EF4-FFF2-40B4-BE49-F238E27FC236}">
                  <a16:creationId xmlns:a16="http://schemas.microsoft.com/office/drawing/2014/main" id="{B7D09F04-2708-49EC-BE57-1477402BAC74}"/>
                </a:ext>
              </a:extLst>
            </p:cNvPr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F7DA"/>
                </a:solidFill>
              </a:endParaRPr>
            </a:p>
          </p:txBody>
        </p:sp>
        <p:sp>
          <p:nvSpPr>
            <p:cNvPr id="39" name="Google Shape;8413;p73">
              <a:extLst>
                <a:ext uri="{FF2B5EF4-FFF2-40B4-BE49-F238E27FC236}">
                  <a16:creationId xmlns:a16="http://schemas.microsoft.com/office/drawing/2014/main" id="{2BA954ED-9135-4F53-A086-6EC6603DC8FD}"/>
                </a:ext>
              </a:extLst>
            </p:cNvPr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F7DA"/>
                </a:solidFill>
              </a:endParaRPr>
            </a:p>
          </p:txBody>
        </p:sp>
        <p:sp>
          <p:nvSpPr>
            <p:cNvPr id="40" name="Google Shape;8414;p73">
              <a:extLst>
                <a:ext uri="{FF2B5EF4-FFF2-40B4-BE49-F238E27FC236}">
                  <a16:creationId xmlns:a16="http://schemas.microsoft.com/office/drawing/2014/main" id="{480C9540-BFEB-4910-BC40-24DE14BB6A9F}"/>
                </a:ext>
              </a:extLst>
            </p:cNvPr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F7DA"/>
                </a:solidFill>
              </a:endParaRPr>
            </a:p>
          </p:txBody>
        </p:sp>
        <p:sp>
          <p:nvSpPr>
            <p:cNvPr id="41" name="Google Shape;8415;p73">
              <a:extLst>
                <a:ext uri="{FF2B5EF4-FFF2-40B4-BE49-F238E27FC236}">
                  <a16:creationId xmlns:a16="http://schemas.microsoft.com/office/drawing/2014/main" id="{77869816-56DD-4D66-981A-463FB79B2446}"/>
                </a:ext>
              </a:extLst>
            </p:cNvPr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F7DA"/>
                </a:solidFill>
              </a:endParaRPr>
            </a:p>
          </p:txBody>
        </p:sp>
        <p:sp>
          <p:nvSpPr>
            <p:cNvPr id="42" name="Google Shape;8416;p73">
              <a:extLst>
                <a:ext uri="{FF2B5EF4-FFF2-40B4-BE49-F238E27FC236}">
                  <a16:creationId xmlns:a16="http://schemas.microsoft.com/office/drawing/2014/main" id="{F61DB418-61D4-4359-8A79-E3DACF62BCAE}"/>
                </a:ext>
              </a:extLst>
            </p:cNvPr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F7DA"/>
                </a:solidFill>
              </a:endParaRPr>
            </a:p>
          </p:txBody>
        </p:sp>
        <p:sp>
          <p:nvSpPr>
            <p:cNvPr id="43" name="Google Shape;8417;p73">
              <a:extLst>
                <a:ext uri="{FF2B5EF4-FFF2-40B4-BE49-F238E27FC236}">
                  <a16:creationId xmlns:a16="http://schemas.microsoft.com/office/drawing/2014/main" id="{42F86CC9-8BC7-45D9-84A7-55AA0D938A57}"/>
                </a:ext>
              </a:extLst>
            </p:cNvPr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F7DA"/>
                </a:solidFill>
              </a:endParaRPr>
            </a:p>
          </p:txBody>
        </p:sp>
        <p:sp>
          <p:nvSpPr>
            <p:cNvPr id="44" name="Google Shape;8418;p73">
              <a:extLst>
                <a:ext uri="{FF2B5EF4-FFF2-40B4-BE49-F238E27FC236}">
                  <a16:creationId xmlns:a16="http://schemas.microsoft.com/office/drawing/2014/main" id="{FA7BE241-5CF9-4B0F-A98F-6BC67752C70B}"/>
                </a:ext>
              </a:extLst>
            </p:cNvPr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F7DA"/>
                </a:solidFill>
              </a:endParaRPr>
            </a:p>
          </p:txBody>
        </p:sp>
        <p:sp>
          <p:nvSpPr>
            <p:cNvPr id="45" name="Google Shape;8419;p73">
              <a:extLst>
                <a:ext uri="{FF2B5EF4-FFF2-40B4-BE49-F238E27FC236}">
                  <a16:creationId xmlns:a16="http://schemas.microsoft.com/office/drawing/2014/main" id="{DF68561D-0D49-4CBB-9BC3-24BF1F2F73C4}"/>
                </a:ext>
              </a:extLst>
            </p:cNvPr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4F7DA"/>
                </a:solidFill>
              </a:endParaRPr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949830A-8204-4682-9D6E-02206D9CBD3B}"/>
              </a:ext>
            </a:extLst>
          </p:cNvPr>
          <p:cNvSpPr txBox="1"/>
          <p:nvPr/>
        </p:nvSpPr>
        <p:spPr>
          <a:xfrm>
            <a:off x="2410579" y="1225516"/>
            <a:ext cx="3405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Bahnschrift SemiBold" panose="020B0502040204020203" pitchFamily="34" charset="0"/>
              </a:rPr>
              <a:t>Você está </a:t>
            </a:r>
            <a:r>
              <a:rPr lang="pt-BR" sz="1600" b="1" u="sng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PERDENDO</a:t>
            </a:r>
            <a:r>
              <a:rPr lang="pt-BR" sz="1600" dirty="0">
                <a:latin typeface="Bahnschrift SemiBold" panose="020B0502040204020203" pitchFamily="34" charset="0"/>
              </a:rPr>
              <a:t> dinheiro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5A2C096-0B3F-480E-84E8-62B6EF0EADF7}"/>
              </a:ext>
            </a:extLst>
          </p:cNvPr>
          <p:cNvSpPr txBox="1"/>
          <p:nvPr/>
        </p:nvSpPr>
        <p:spPr>
          <a:xfrm>
            <a:off x="2509899" y="3445644"/>
            <a:ext cx="1954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Bahnschrift SemiBold" panose="020B0502040204020203" pitchFamily="34" charset="0"/>
              </a:rPr>
              <a:t>A WiSoy tem a </a:t>
            </a:r>
            <a:r>
              <a:rPr lang="pt-BR" sz="1600" b="1" u="sng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SOLUÇÃO</a:t>
            </a:r>
            <a:r>
              <a:rPr lang="pt-BR" sz="1600" b="1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 </a:t>
            </a:r>
            <a:r>
              <a:rPr lang="pt-BR" sz="1600" b="1" u="sng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IDEAL</a:t>
            </a:r>
            <a:r>
              <a:rPr lang="pt-BR" sz="1600" b="1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 </a:t>
            </a:r>
            <a:r>
              <a:rPr lang="pt-BR" sz="1600" dirty="0">
                <a:latin typeface="Bahnschrift SemiBold" panose="020B0502040204020203" pitchFamily="34" charset="0"/>
              </a:rPr>
              <a:t>para você!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F2D25F69-3D06-49E0-A905-D69E05745603}"/>
              </a:ext>
            </a:extLst>
          </p:cNvPr>
          <p:cNvSpPr txBox="1"/>
          <p:nvPr/>
        </p:nvSpPr>
        <p:spPr>
          <a:xfrm>
            <a:off x="4383936" y="2137670"/>
            <a:ext cx="209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Bahnschrift SemiBold" panose="020B0502040204020203" pitchFamily="34" charset="0"/>
              </a:rPr>
              <a:t>Sua plantação passa a ser </a:t>
            </a:r>
            <a:r>
              <a:rPr lang="pt-BR" sz="1600" b="1" u="sng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INTELIGENTE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B897EE8-2927-4295-8EBD-42857131A504}"/>
              </a:ext>
            </a:extLst>
          </p:cNvPr>
          <p:cNvSpPr txBox="1"/>
          <p:nvPr/>
        </p:nvSpPr>
        <p:spPr>
          <a:xfrm>
            <a:off x="4532076" y="3554065"/>
            <a:ext cx="1994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Bahnschrift SemiBold" panose="020B0502040204020203" pitchFamily="34" charset="0"/>
              </a:rPr>
              <a:t>Você economiza </a:t>
            </a:r>
            <a:r>
              <a:rPr lang="pt-BR" sz="1600" b="1" u="sng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TEMPO</a:t>
            </a:r>
            <a:r>
              <a:rPr lang="pt-BR" sz="1600" b="1" dirty="0">
                <a:latin typeface="Bahnschrift SemiBold" panose="020B0502040204020203" pitchFamily="34" charset="0"/>
              </a:rPr>
              <a:t> e </a:t>
            </a:r>
            <a:r>
              <a:rPr lang="pt-BR" sz="1600" b="1" u="sng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DINHEIRO</a:t>
            </a:r>
          </a:p>
        </p:txBody>
      </p:sp>
      <p:grpSp>
        <p:nvGrpSpPr>
          <p:cNvPr id="5" name="Gráfico 2">
            <a:extLst>
              <a:ext uri="{FF2B5EF4-FFF2-40B4-BE49-F238E27FC236}">
                <a16:creationId xmlns:a16="http://schemas.microsoft.com/office/drawing/2014/main" id="{0C1E6A35-EB2D-4705-B091-ADAF105C39CD}"/>
              </a:ext>
            </a:extLst>
          </p:cNvPr>
          <p:cNvGrpSpPr/>
          <p:nvPr/>
        </p:nvGrpSpPr>
        <p:grpSpPr>
          <a:xfrm>
            <a:off x="6724269" y="4078828"/>
            <a:ext cx="985636" cy="985636"/>
            <a:chOff x="6724269" y="4078828"/>
            <a:chExt cx="985636" cy="985636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DBC8070E-2DF5-49DF-9372-CC5916D9C0FB}"/>
                </a:ext>
              </a:extLst>
            </p:cNvPr>
            <p:cNvSpPr/>
            <p:nvPr/>
          </p:nvSpPr>
          <p:spPr>
            <a:xfrm>
              <a:off x="6724269" y="4078828"/>
              <a:ext cx="985636" cy="985636"/>
            </a:xfrm>
            <a:custGeom>
              <a:avLst/>
              <a:gdLst>
                <a:gd name="connsiteX0" fmla="*/ 985636 w 985636"/>
                <a:gd name="connsiteY0" fmla="*/ 492818 h 985636"/>
                <a:gd name="connsiteX1" fmla="*/ 492818 w 985636"/>
                <a:gd name="connsiteY1" fmla="*/ 985636 h 985636"/>
                <a:gd name="connsiteX2" fmla="*/ 0 w 985636"/>
                <a:gd name="connsiteY2" fmla="*/ 492818 h 985636"/>
                <a:gd name="connsiteX3" fmla="*/ 492818 w 985636"/>
                <a:gd name="connsiteY3" fmla="*/ 0 h 985636"/>
                <a:gd name="connsiteX4" fmla="*/ 985636 w 985636"/>
                <a:gd name="connsiteY4" fmla="*/ 492818 h 9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636" h="985636">
                  <a:moveTo>
                    <a:pt x="985636" y="492818"/>
                  </a:moveTo>
                  <a:cubicBezTo>
                    <a:pt x="985636" y="764994"/>
                    <a:pt x="764994" y="985636"/>
                    <a:pt x="492818" y="985636"/>
                  </a:cubicBezTo>
                  <a:cubicBezTo>
                    <a:pt x="220642" y="985636"/>
                    <a:pt x="0" y="764994"/>
                    <a:pt x="0" y="492818"/>
                  </a:cubicBezTo>
                  <a:cubicBezTo>
                    <a:pt x="0" y="220642"/>
                    <a:pt x="220642" y="0"/>
                    <a:pt x="492818" y="0"/>
                  </a:cubicBezTo>
                  <a:cubicBezTo>
                    <a:pt x="764994" y="0"/>
                    <a:pt x="985636" y="220642"/>
                    <a:pt x="985636" y="492818"/>
                  </a:cubicBezTo>
                  <a:close/>
                </a:path>
              </a:pathLst>
            </a:custGeom>
            <a:solidFill>
              <a:srgbClr val="4D6274"/>
            </a:solidFill>
            <a:ln w="40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46" name="Gráfico 2">
              <a:extLst>
                <a:ext uri="{FF2B5EF4-FFF2-40B4-BE49-F238E27FC236}">
                  <a16:creationId xmlns:a16="http://schemas.microsoft.com/office/drawing/2014/main" id="{0C1E6A35-EB2D-4705-B091-ADAF105C39CD}"/>
                </a:ext>
              </a:extLst>
            </p:cNvPr>
            <p:cNvGrpSpPr/>
            <p:nvPr/>
          </p:nvGrpSpPr>
          <p:grpSpPr>
            <a:xfrm>
              <a:off x="6872114" y="4226673"/>
              <a:ext cx="689945" cy="689945"/>
              <a:chOff x="6872114" y="4226673"/>
              <a:chExt cx="689945" cy="689945"/>
            </a:xfrm>
          </p:grpSpPr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12611EE4-9817-40F1-8544-3250337E4A59}"/>
                  </a:ext>
                </a:extLst>
              </p:cNvPr>
              <p:cNvSpPr/>
              <p:nvPr/>
            </p:nvSpPr>
            <p:spPr>
              <a:xfrm>
                <a:off x="6893675" y="4248234"/>
                <a:ext cx="416841" cy="560580"/>
              </a:xfrm>
              <a:custGeom>
                <a:avLst/>
                <a:gdLst>
                  <a:gd name="connsiteX0" fmla="*/ 359348 w 416841"/>
                  <a:gd name="connsiteY0" fmla="*/ 560581 h 560580"/>
                  <a:gd name="connsiteX1" fmla="*/ 57497 w 416841"/>
                  <a:gd name="connsiteY1" fmla="*/ 560581 h 560580"/>
                  <a:gd name="connsiteX2" fmla="*/ 1 w 416841"/>
                  <a:gd name="connsiteY2" fmla="*/ 503086 h 560580"/>
                  <a:gd name="connsiteX3" fmla="*/ 1 w 416841"/>
                  <a:gd name="connsiteY3" fmla="*/ 57496 h 560580"/>
                  <a:gd name="connsiteX4" fmla="*/ 57497 w 416841"/>
                  <a:gd name="connsiteY4" fmla="*/ 0 h 560580"/>
                  <a:gd name="connsiteX5" fmla="*/ 359348 w 416841"/>
                  <a:gd name="connsiteY5" fmla="*/ 0 h 560580"/>
                  <a:gd name="connsiteX6" fmla="*/ 416843 w 416841"/>
                  <a:gd name="connsiteY6" fmla="*/ 57496 h 560580"/>
                  <a:gd name="connsiteX7" fmla="*/ 416843 w 416841"/>
                  <a:gd name="connsiteY7" fmla="*/ 503086 h 560580"/>
                  <a:gd name="connsiteX8" fmla="*/ 359348 w 416841"/>
                  <a:gd name="connsiteY8" fmla="*/ 560581 h 560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841" h="560580">
                    <a:moveTo>
                      <a:pt x="359348" y="560581"/>
                    </a:moveTo>
                    <a:lnTo>
                      <a:pt x="57497" y="560581"/>
                    </a:lnTo>
                    <a:cubicBezTo>
                      <a:pt x="25730" y="560581"/>
                      <a:pt x="1" y="534852"/>
                      <a:pt x="1" y="503086"/>
                    </a:cubicBezTo>
                    <a:lnTo>
                      <a:pt x="1" y="57496"/>
                    </a:lnTo>
                    <a:cubicBezTo>
                      <a:pt x="1" y="25730"/>
                      <a:pt x="25730" y="0"/>
                      <a:pt x="57497" y="0"/>
                    </a:cubicBezTo>
                    <a:lnTo>
                      <a:pt x="359348" y="0"/>
                    </a:lnTo>
                    <a:cubicBezTo>
                      <a:pt x="391114" y="0"/>
                      <a:pt x="416843" y="25730"/>
                      <a:pt x="416843" y="57496"/>
                    </a:cubicBezTo>
                    <a:lnTo>
                      <a:pt x="416843" y="503086"/>
                    </a:lnTo>
                    <a:cubicBezTo>
                      <a:pt x="416843" y="534852"/>
                      <a:pt x="391114" y="560581"/>
                      <a:pt x="359348" y="560581"/>
                    </a:cubicBezTo>
                    <a:close/>
                  </a:path>
                </a:pathLst>
              </a:custGeom>
              <a:solidFill>
                <a:srgbClr val="ECEFF1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0F17B731-EBD1-49B2-B091-694996D9671B}"/>
                  </a:ext>
                </a:extLst>
              </p:cNvPr>
              <p:cNvSpPr/>
              <p:nvPr/>
            </p:nvSpPr>
            <p:spPr>
              <a:xfrm>
                <a:off x="7152404" y="4391972"/>
                <a:ext cx="71869" cy="244355"/>
              </a:xfrm>
              <a:custGeom>
                <a:avLst/>
                <a:gdLst>
                  <a:gd name="connsiteX0" fmla="*/ 0 w 71869"/>
                  <a:gd name="connsiteY0" fmla="*/ 1 h 244355"/>
                  <a:gd name="connsiteX1" fmla="*/ 71870 w 71869"/>
                  <a:gd name="connsiteY1" fmla="*/ 1 h 244355"/>
                  <a:gd name="connsiteX2" fmla="*/ 71870 w 71869"/>
                  <a:gd name="connsiteY2" fmla="*/ 244356 h 244355"/>
                  <a:gd name="connsiteX3" fmla="*/ 0 w 71869"/>
                  <a:gd name="connsiteY3" fmla="*/ 244356 h 24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869" h="244355">
                    <a:moveTo>
                      <a:pt x="0" y="1"/>
                    </a:moveTo>
                    <a:lnTo>
                      <a:pt x="71870" y="1"/>
                    </a:lnTo>
                    <a:lnTo>
                      <a:pt x="71870" y="244356"/>
                    </a:lnTo>
                    <a:lnTo>
                      <a:pt x="0" y="244356"/>
                    </a:lnTo>
                    <a:close/>
                  </a:path>
                </a:pathLst>
              </a:custGeom>
              <a:solidFill>
                <a:srgbClr val="2196F3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84022BC3-2261-4BBC-B35E-A4E8C7BA1160}"/>
                  </a:ext>
                </a:extLst>
              </p:cNvPr>
              <p:cNvSpPr/>
              <p:nvPr/>
            </p:nvSpPr>
            <p:spPr>
              <a:xfrm>
                <a:off x="6972731" y="4506963"/>
                <a:ext cx="86271" cy="129393"/>
              </a:xfrm>
              <a:custGeom>
                <a:avLst/>
                <a:gdLst>
                  <a:gd name="connsiteX0" fmla="*/ 70089 w 86271"/>
                  <a:gd name="connsiteY0" fmla="*/ 0 h 129393"/>
                  <a:gd name="connsiteX1" fmla="*/ 16187 w 86271"/>
                  <a:gd name="connsiteY1" fmla="*/ 0 h 129393"/>
                  <a:gd name="connsiteX2" fmla="*/ 2 w 86271"/>
                  <a:gd name="connsiteY2" fmla="*/ 16185 h 129393"/>
                  <a:gd name="connsiteX3" fmla="*/ 2 w 86271"/>
                  <a:gd name="connsiteY3" fmla="*/ 113209 h 129393"/>
                  <a:gd name="connsiteX4" fmla="*/ 16187 w 86271"/>
                  <a:gd name="connsiteY4" fmla="*/ 129393 h 129393"/>
                  <a:gd name="connsiteX5" fmla="*/ 70089 w 86271"/>
                  <a:gd name="connsiteY5" fmla="*/ 129393 h 129393"/>
                  <a:gd name="connsiteX6" fmla="*/ 86274 w 86271"/>
                  <a:gd name="connsiteY6" fmla="*/ 113209 h 129393"/>
                  <a:gd name="connsiteX7" fmla="*/ 86274 w 86271"/>
                  <a:gd name="connsiteY7" fmla="*/ 16185 h 129393"/>
                  <a:gd name="connsiteX8" fmla="*/ 70089 w 86271"/>
                  <a:gd name="connsiteY8" fmla="*/ 0 h 129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271" h="129393">
                    <a:moveTo>
                      <a:pt x="70089" y="0"/>
                    </a:moveTo>
                    <a:lnTo>
                      <a:pt x="16187" y="0"/>
                    </a:lnTo>
                    <a:cubicBezTo>
                      <a:pt x="7247" y="0"/>
                      <a:pt x="2" y="7244"/>
                      <a:pt x="2" y="16185"/>
                    </a:cubicBezTo>
                    <a:lnTo>
                      <a:pt x="2" y="113209"/>
                    </a:lnTo>
                    <a:cubicBezTo>
                      <a:pt x="2" y="122149"/>
                      <a:pt x="7247" y="129393"/>
                      <a:pt x="16187" y="129393"/>
                    </a:cubicBezTo>
                    <a:lnTo>
                      <a:pt x="70089" y="129393"/>
                    </a:lnTo>
                    <a:cubicBezTo>
                      <a:pt x="79030" y="129393"/>
                      <a:pt x="86274" y="122149"/>
                      <a:pt x="86274" y="113209"/>
                    </a:cubicBezTo>
                    <a:lnTo>
                      <a:pt x="86274" y="16185"/>
                    </a:lnTo>
                    <a:cubicBezTo>
                      <a:pt x="86245" y="7244"/>
                      <a:pt x="79001" y="0"/>
                      <a:pt x="70089" y="0"/>
                    </a:cubicBezTo>
                    <a:close/>
                  </a:path>
                </a:pathLst>
              </a:custGeom>
              <a:solidFill>
                <a:srgbClr val="64B5F6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03740119-A864-48B8-84FC-709BBB58FD50}"/>
                  </a:ext>
                </a:extLst>
              </p:cNvPr>
              <p:cNvSpPr/>
              <p:nvPr/>
            </p:nvSpPr>
            <p:spPr>
              <a:xfrm>
                <a:off x="7209900" y="4564459"/>
                <a:ext cx="330598" cy="330598"/>
              </a:xfrm>
              <a:custGeom>
                <a:avLst/>
                <a:gdLst>
                  <a:gd name="connsiteX0" fmla="*/ 165298 w 330598"/>
                  <a:gd name="connsiteY0" fmla="*/ 330597 h 330598"/>
                  <a:gd name="connsiteX1" fmla="*/ -2 w 330598"/>
                  <a:gd name="connsiteY1" fmla="*/ 165298 h 330598"/>
                  <a:gd name="connsiteX2" fmla="*/ 165298 w 330598"/>
                  <a:gd name="connsiteY2" fmla="*/ -2 h 330598"/>
                  <a:gd name="connsiteX3" fmla="*/ 330597 w 330598"/>
                  <a:gd name="connsiteY3" fmla="*/ 165298 h 330598"/>
                  <a:gd name="connsiteX4" fmla="*/ 165298 w 330598"/>
                  <a:gd name="connsiteY4" fmla="*/ 330597 h 330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598" h="330598">
                    <a:moveTo>
                      <a:pt x="165298" y="330597"/>
                    </a:moveTo>
                    <a:cubicBezTo>
                      <a:pt x="74167" y="330597"/>
                      <a:pt x="-2" y="256428"/>
                      <a:pt x="-2" y="165298"/>
                    </a:cubicBezTo>
                    <a:cubicBezTo>
                      <a:pt x="-2" y="74167"/>
                      <a:pt x="74167" y="-2"/>
                      <a:pt x="165298" y="-2"/>
                    </a:cubicBezTo>
                    <a:cubicBezTo>
                      <a:pt x="256428" y="-2"/>
                      <a:pt x="330597" y="74167"/>
                      <a:pt x="330597" y="165298"/>
                    </a:cubicBezTo>
                    <a:cubicBezTo>
                      <a:pt x="330597" y="256428"/>
                      <a:pt x="256428" y="330597"/>
                      <a:pt x="165298" y="330597"/>
                    </a:cubicBezTo>
                    <a:close/>
                  </a:path>
                </a:pathLst>
              </a:custGeom>
              <a:solidFill>
                <a:srgbClr val="FFC107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BA5C19D6-DAC1-4B99-A47B-CB1701BFD2E0}"/>
                  </a:ext>
                </a:extLst>
              </p:cNvPr>
              <p:cNvSpPr/>
              <p:nvPr/>
            </p:nvSpPr>
            <p:spPr>
              <a:xfrm>
                <a:off x="7188339" y="4542898"/>
                <a:ext cx="373720" cy="373720"/>
              </a:xfrm>
              <a:custGeom>
                <a:avLst/>
                <a:gdLst>
                  <a:gd name="connsiteX0" fmla="*/ 186859 w 373720"/>
                  <a:gd name="connsiteY0" fmla="*/ 373719 h 373720"/>
                  <a:gd name="connsiteX1" fmla="*/ -2 w 373720"/>
                  <a:gd name="connsiteY1" fmla="*/ 186859 h 373720"/>
                  <a:gd name="connsiteX2" fmla="*/ 186859 w 373720"/>
                  <a:gd name="connsiteY2" fmla="*/ -2 h 373720"/>
                  <a:gd name="connsiteX3" fmla="*/ 373719 w 373720"/>
                  <a:gd name="connsiteY3" fmla="*/ 186859 h 373720"/>
                  <a:gd name="connsiteX4" fmla="*/ 186859 w 373720"/>
                  <a:gd name="connsiteY4" fmla="*/ 373719 h 373720"/>
                  <a:gd name="connsiteX5" fmla="*/ 186859 w 373720"/>
                  <a:gd name="connsiteY5" fmla="*/ 43120 h 373720"/>
                  <a:gd name="connsiteX6" fmla="*/ 43120 w 373720"/>
                  <a:gd name="connsiteY6" fmla="*/ 186859 h 373720"/>
                  <a:gd name="connsiteX7" fmla="*/ 186859 w 373720"/>
                  <a:gd name="connsiteY7" fmla="*/ 330597 h 373720"/>
                  <a:gd name="connsiteX8" fmla="*/ 330597 w 373720"/>
                  <a:gd name="connsiteY8" fmla="*/ 186859 h 373720"/>
                  <a:gd name="connsiteX9" fmla="*/ 186859 w 373720"/>
                  <a:gd name="connsiteY9" fmla="*/ 43120 h 373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3720" h="373720">
                    <a:moveTo>
                      <a:pt x="186859" y="373719"/>
                    </a:moveTo>
                    <a:cubicBezTo>
                      <a:pt x="83827" y="373719"/>
                      <a:pt x="-2" y="289890"/>
                      <a:pt x="-2" y="186859"/>
                    </a:cubicBezTo>
                    <a:cubicBezTo>
                      <a:pt x="-2" y="83827"/>
                      <a:pt x="83827" y="-2"/>
                      <a:pt x="186859" y="-2"/>
                    </a:cubicBezTo>
                    <a:cubicBezTo>
                      <a:pt x="289890" y="-2"/>
                      <a:pt x="373719" y="83827"/>
                      <a:pt x="373719" y="186859"/>
                    </a:cubicBezTo>
                    <a:cubicBezTo>
                      <a:pt x="373719" y="289890"/>
                      <a:pt x="289890" y="373719"/>
                      <a:pt x="186859" y="373719"/>
                    </a:cubicBezTo>
                    <a:close/>
                    <a:moveTo>
                      <a:pt x="186859" y="43120"/>
                    </a:moveTo>
                    <a:cubicBezTo>
                      <a:pt x="107601" y="43120"/>
                      <a:pt x="43120" y="107601"/>
                      <a:pt x="43120" y="186859"/>
                    </a:cubicBezTo>
                    <a:cubicBezTo>
                      <a:pt x="43120" y="266116"/>
                      <a:pt x="107601" y="330597"/>
                      <a:pt x="186859" y="330597"/>
                    </a:cubicBezTo>
                    <a:cubicBezTo>
                      <a:pt x="266116" y="330597"/>
                      <a:pt x="330597" y="266116"/>
                      <a:pt x="330597" y="186859"/>
                    </a:cubicBezTo>
                    <a:cubicBezTo>
                      <a:pt x="330597" y="107601"/>
                      <a:pt x="266116" y="43120"/>
                      <a:pt x="186859" y="431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ECCA50DD-3854-4F77-8827-DEAFE48C2ACC}"/>
                  </a:ext>
                </a:extLst>
              </p:cNvPr>
              <p:cNvSpPr/>
              <p:nvPr/>
            </p:nvSpPr>
            <p:spPr>
              <a:xfrm>
                <a:off x="7353638" y="4780066"/>
                <a:ext cx="43121" cy="64682"/>
              </a:xfrm>
              <a:custGeom>
                <a:avLst/>
                <a:gdLst>
                  <a:gd name="connsiteX0" fmla="*/ 21559 w 43121"/>
                  <a:gd name="connsiteY0" fmla="*/ 64680 h 64682"/>
                  <a:gd name="connsiteX1" fmla="*/ -2 w 43121"/>
                  <a:gd name="connsiteY1" fmla="*/ 43119 h 64682"/>
                  <a:gd name="connsiteX2" fmla="*/ -2 w 43121"/>
                  <a:gd name="connsiteY2" fmla="*/ 21558 h 64682"/>
                  <a:gd name="connsiteX3" fmla="*/ 21559 w 43121"/>
                  <a:gd name="connsiteY3" fmla="*/ -3 h 64682"/>
                  <a:gd name="connsiteX4" fmla="*/ 43120 w 43121"/>
                  <a:gd name="connsiteY4" fmla="*/ 21558 h 64682"/>
                  <a:gd name="connsiteX5" fmla="*/ 43120 w 43121"/>
                  <a:gd name="connsiteY5" fmla="*/ 43119 h 64682"/>
                  <a:gd name="connsiteX6" fmla="*/ 21559 w 43121"/>
                  <a:gd name="connsiteY6" fmla="*/ 64680 h 6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21" h="64682">
                    <a:moveTo>
                      <a:pt x="21559" y="64680"/>
                    </a:moveTo>
                    <a:cubicBezTo>
                      <a:pt x="9658" y="64680"/>
                      <a:pt x="-2" y="55021"/>
                      <a:pt x="-2" y="43119"/>
                    </a:cubicBezTo>
                    <a:lnTo>
                      <a:pt x="-2" y="21558"/>
                    </a:lnTo>
                    <a:cubicBezTo>
                      <a:pt x="-2" y="9657"/>
                      <a:pt x="9658" y="-3"/>
                      <a:pt x="21559" y="-3"/>
                    </a:cubicBezTo>
                    <a:cubicBezTo>
                      <a:pt x="33461" y="-3"/>
                      <a:pt x="43120" y="9657"/>
                      <a:pt x="43120" y="21558"/>
                    </a:cubicBezTo>
                    <a:lnTo>
                      <a:pt x="43120" y="43119"/>
                    </a:lnTo>
                    <a:cubicBezTo>
                      <a:pt x="43120" y="55021"/>
                      <a:pt x="33461" y="64680"/>
                      <a:pt x="21559" y="646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2C2765F5-699B-4D0E-BD77-67E6497E1252}"/>
                  </a:ext>
                </a:extLst>
              </p:cNvPr>
              <p:cNvSpPr/>
              <p:nvPr/>
            </p:nvSpPr>
            <p:spPr>
              <a:xfrm>
                <a:off x="7353638" y="4614767"/>
                <a:ext cx="43121" cy="64682"/>
              </a:xfrm>
              <a:custGeom>
                <a:avLst/>
                <a:gdLst>
                  <a:gd name="connsiteX0" fmla="*/ 21559 w 43121"/>
                  <a:gd name="connsiteY0" fmla="*/ 64682 h 64682"/>
                  <a:gd name="connsiteX1" fmla="*/ -2 w 43121"/>
                  <a:gd name="connsiteY1" fmla="*/ 43121 h 64682"/>
                  <a:gd name="connsiteX2" fmla="*/ -2 w 43121"/>
                  <a:gd name="connsiteY2" fmla="*/ 21560 h 64682"/>
                  <a:gd name="connsiteX3" fmla="*/ 21559 w 43121"/>
                  <a:gd name="connsiteY3" fmla="*/ -1 h 64682"/>
                  <a:gd name="connsiteX4" fmla="*/ 43120 w 43121"/>
                  <a:gd name="connsiteY4" fmla="*/ 21560 h 64682"/>
                  <a:gd name="connsiteX5" fmla="*/ 43120 w 43121"/>
                  <a:gd name="connsiteY5" fmla="*/ 43121 h 64682"/>
                  <a:gd name="connsiteX6" fmla="*/ 21559 w 43121"/>
                  <a:gd name="connsiteY6" fmla="*/ 64682 h 6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121" h="64682">
                    <a:moveTo>
                      <a:pt x="21559" y="64682"/>
                    </a:moveTo>
                    <a:cubicBezTo>
                      <a:pt x="9658" y="64682"/>
                      <a:pt x="-2" y="55022"/>
                      <a:pt x="-2" y="43121"/>
                    </a:cubicBezTo>
                    <a:lnTo>
                      <a:pt x="-2" y="21560"/>
                    </a:lnTo>
                    <a:cubicBezTo>
                      <a:pt x="-2" y="9658"/>
                      <a:pt x="9658" y="-1"/>
                      <a:pt x="21559" y="-1"/>
                    </a:cubicBezTo>
                    <a:cubicBezTo>
                      <a:pt x="33461" y="-1"/>
                      <a:pt x="43120" y="9658"/>
                      <a:pt x="43120" y="21560"/>
                    </a:cubicBezTo>
                    <a:lnTo>
                      <a:pt x="43120" y="43121"/>
                    </a:lnTo>
                    <a:cubicBezTo>
                      <a:pt x="43120" y="55022"/>
                      <a:pt x="33461" y="64682"/>
                      <a:pt x="21559" y="646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E0640953-621A-4BD8-8981-DBE43148ED58}"/>
                  </a:ext>
                </a:extLst>
              </p:cNvPr>
              <p:cNvSpPr/>
              <p:nvPr/>
            </p:nvSpPr>
            <p:spPr>
              <a:xfrm>
                <a:off x="7317704" y="4643515"/>
                <a:ext cx="114990" cy="172486"/>
              </a:xfrm>
              <a:custGeom>
                <a:avLst/>
                <a:gdLst>
                  <a:gd name="connsiteX0" fmla="*/ 61087 w 114990"/>
                  <a:gd name="connsiteY0" fmla="*/ 172485 h 172486"/>
                  <a:gd name="connsiteX1" fmla="*/ 21559 w 114990"/>
                  <a:gd name="connsiteY1" fmla="*/ 172485 h 172486"/>
                  <a:gd name="connsiteX2" fmla="*/ -2 w 114990"/>
                  <a:gd name="connsiteY2" fmla="*/ 150924 h 172486"/>
                  <a:gd name="connsiteX3" fmla="*/ 21559 w 114990"/>
                  <a:gd name="connsiteY3" fmla="*/ 129363 h 172486"/>
                  <a:gd name="connsiteX4" fmla="*/ 61087 w 114990"/>
                  <a:gd name="connsiteY4" fmla="*/ 129363 h 172486"/>
                  <a:gd name="connsiteX5" fmla="*/ 71868 w 114990"/>
                  <a:gd name="connsiteY5" fmla="*/ 118583 h 172486"/>
                  <a:gd name="connsiteX6" fmla="*/ 61087 w 114990"/>
                  <a:gd name="connsiteY6" fmla="*/ 107802 h 172486"/>
                  <a:gd name="connsiteX7" fmla="*/ 53900 w 114990"/>
                  <a:gd name="connsiteY7" fmla="*/ 107802 h 172486"/>
                  <a:gd name="connsiteX8" fmla="*/ -2 w 114990"/>
                  <a:gd name="connsiteY8" fmla="*/ 53900 h 172486"/>
                  <a:gd name="connsiteX9" fmla="*/ 53900 w 114990"/>
                  <a:gd name="connsiteY9" fmla="*/ -2 h 172486"/>
                  <a:gd name="connsiteX10" fmla="*/ 93428 w 114990"/>
                  <a:gd name="connsiteY10" fmla="*/ -2 h 172486"/>
                  <a:gd name="connsiteX11" fmla="*/ 114989 w 114990"/>
                  <a:gd name="connsiteY11" fmla="*/ 21559 h 172486"/>
                  <a:gd name="connsiteX12" fmla="*/ 93428 w 114990"/>
                  <a:gd name="connsiteY12" fmla="*/ 43120 h 172486"/>
                  <a:gd name="connsiteX13" fmla="*/ 53900 w 114990"/>
                  <a:gd name="connsiteY13" fmla="*/ 43120 h 172486"/>
                  <a:gd name="connsiteX14" fmla="*/ 43120 w 114990"/>
                  <a:gd name="connsiteY14" fmla="*/ 53900 h 172486"/>
                  <a:gd name="connsiteX15" fmla="*/ 53900 w 114990"/>
                  <a:gd name="connsiteY15" fmla="*/ 64681 h 172486"/>
                  <a:gd name="connsiteX16" fmla="*/ 61087 w 114990"/>
                  <a:gd name="connsiteY16" fmla="*/ 64681 h 172486"/>
                  <a:gd name="connsiteX17" fmla="*/ 114989 w 114990"/>
                  <a:gd name="connsiteY17" fmla="*/ 118583 h 172486"/>
                  <a:gd name="connsiteX18" fmla="*/ 61087 w 114990"/>
                  <a:gd name="connsiteY18" fmla="*/ 172485 h 17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4990" h="172486">
                    <a:moveTo>
                      <a:pt x="61087" y="172485"/>
                    </a:moveTo>
                    <a:lnTo>
                      <a:pt x="21559" y="172485"/>
                    </a:lnTo>
                    <a:cubicBezTo>
                      <a:pt x="9658" y="172485"/>
                      <a:pt x="-2" y="162825"/>
                      <a:pt x="-2" y="150924"/>
                    </a:cubicBezTo>
                    <a:cubicBezTo>
                      <a:pt x="-2" y="139022"/>
                      <a:pt x="9658" y="129363"/>
                      <a:pt x="21559" y="129363"/>
                    </a:cubicBezTo>
                    <a:lnTo>
                      <a:pt x="61087" y="129363"/>
                    </a:lnTo>
                    <a:cubicBezTo>
                      <a:pt x="67038" y="129363"/>
                      <a:pt x="71868" y="124533"/>
                      <a:pt x="71868" y="118583"/>
                    </a:cubicBezTo>
                    <a:cubicBezTo>
                      <a:pt x="71868" y="112632"/>
                      <a:pt x="67038" y="107802"/>
                      <a:pt x="61087" y="107802"/>
                    </a:cubicBezTo>
                    <a:lnTo>
                      <a:pt x="53900" y="107802"/>
                    </a:lnTo>
                    <a:cubicBezTo>
                      <a:pt x="24175" y="107802"/>
                      <a:pt x="-2" y="83625"/>
                      <a:pt x="-2" y="53900"/>
                    </a:cubicBezTo>
                    <a:cubicBezTo>
                      <a:pt x="-2" y="24175"/>
                      <a:pt x="24175" y="-2"/>
                      <a:pt x="53900" y="-2"/>
                    </a:cubicBezTo>
                    <a:lnTo>
                      <a:pt x="93428" y="-2"/>
                    </a:lnTo>
                    <a:cubicBezTo>
                      <a:pt x="105330" y="-2"/>
                      <a:pt x="114989" y="9658"/>
                      <a:pt x="114989" y="21559"/>
                    </a:cubicBezTo>
                    <a:cubicBezTo>
                      <a:pt x="114989" y="33461"/>
                      <a:pt x="105330" y="43120"/>
                      <a:pt x="93428" y="43120"/>
                    </a:cubicBezTo>
                    <a:lnTo>
                      <a:pt x="53900" y="43120"/>
                    </a:lnTo>
                    <a:cubicBezTo>
                      <a:pt x="47950" y="43120"/>
                      <a:pt x="43120" y="47950"/>
                      <a:pt x="43120" y="53900"/>
                    </a:cubicBezTo>
                    <a:cubicBezTo>
                      <a:pt x="43120" y="59851"/>
                      <a:pt x="47950" y="64681"/>
                      <a:pt x="53900" y="64681"/>
                    </a:cubicBezTo>
                    <a:lnTo>
                      <a:pt x="61087" y="64681"/>
                    </a:lnTo>
                    <a:cubicBezTo>
                      <a:pt x="90812" y="64681"/>
                      <a:pt x="114989" y="88858"/>
                      <a:pt x="114989" y="118583"/>
                    </a:cubicBezTo>
                    <a:cubicBezTo>
                      <a:pt x="114989" y="148308"/>
                      <a:pt x="90812" y="172485"/>
                      <a:pt x="61087" y="172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2511766B-3475-459E-B686-645364E860BA}"/>
                  </a:ext>
                </a:extLst>
              </p:cNvPr>
              <p:cNvSpPr/>
              <p:nvPr/>
            </p:nvSpPr>
            <p:spPr>
              <a:xfrm>
                <a:off x="6872114" y="4226673"/>
                <a:ext cx="459963" cy="603702"/>
              </a:xfrm>
              <a:custGeom>
                <a:avLst/>
                <a:gdLst>
                  <a:gd name="connsiteX0" fmla="*/ 237170 w 459963"/>
                  <a:gd name="connsiteY0" fmla="*/ 603703 h 603702"/>
                  <a:gd name="connsiteX1" fmla="*/ 79057 w 459963"/>
                  <a:gd name="connsiteY1" fmla="*/ 603703 h 603702"/>
                  <a:gd name="connsiteX2" fmla="*/ 1 w 459963"/>
                  <a:gd name="connsiteY2" fmla="*/ 524646 h 603702"/>
                  <a:gd name="connsiteX3" fmla="*/ 1 w 459963"/>
                  <a:gd name="connsiteY3" fmla="*/ 79057 h 603702"/>
                  <a:gd name="connsiteX4" fmla="*/ 79057 w 459963"/>
                  <a:gd name="connsiteY4" fmla="*/ 0 h 603702"/>
                  <a:gd name="connsiteX5" fmla="*/ 380908 w 459963"/>
                  <a:gd name="connsiteY5" fmla="*/ 0 h 603702"/>
                  <a:gd name="connsiteX6" fmla="*/ 459965 w 459963"/>
                  <a:gd name="connsiteY6" fmla="*/ 79057 h 603702"/>
                  <a:gd name="connsiteX7" fmla="*/ 459965 w 459963"/>
                  <a:gd name="connsiteY7" fmla="*/ 237169 h 603702"/>
                  <a:gd name="connsiteX8" fmla="*/ 438404 w 459963"/>
                  <a:gd name="connsiteY8" fmla="*/ 258730 h 603702"/>
                  <a:gd name="connsiteX9" fmla="*/ 416843 w 459963"/>
                  <a:gd name="connsiteY9" fmla="*/ 237169 h 603702"/>
                  <a:gd name="connsiteX10" fmla="*/ 416843 w 459963"/>
                  <a:gd name="connsiteY10" fmla="*/ 79057 h 603702"/>
                  <a:gd name="connsiteX11" fmla="*/ 380908 w 459963"/>
                  <a:gd name="connsiteY11" fmla="*/ 43122 h 603702"/>
                  <a:gd name="connsiteX12" fmla="*/ 79057 w 459963"/>
                  <a:gd name="connsiteY12" fmla="*/ 43122 h 603702"/>
                  <a:gd name="connsiteX13" fmla="*/ 43123 w 459963"/>
                  <a:gd name="connsiteY13" fmla="*/ 79057 h 603702"/>
                  <a:gd name="connsiteX14" fmla="*/ 43123 w 459963"/>
                  <a:gd name="connsiteY14" fmla="*/ 524646 h 603702"/>
                  <a:gd name="connsiteX15" fmla="*/ 79057 w 459963"/>
                  <a:gd name="connsiteY15" fmla="*/ 560581 h 603702"/>
                  <a:gd name="connsiteX16" fmla="*/ 237170 w 459963"/>
                  <a:gd name="connsiteY16" fmla="*/ 560581 h 603702"/>
                  <a:gd name="connsiteX17" fmla="*/ 258731 w 459963"/>
                  <a:gd name="connsiteY17" fmla="*/ 582142 h 603702"/>
                  <a:gd name="connsiteX18" fmla="*/ 237170 w 459963"/>
                  <a:gd name="connsiteY18" fmla="*/ 603703 h 603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59963" h="603702">
                    <a:moveTo>
                      <a:pt x="237170" y="603703"/>
                    </a:moveTo>
                    <a:lnTo>
                      <a:pt x="79057" y="603703"/>
                    </a:lnTo>
                    <a:cubicBezTo>
                      <a:pt x="35447" y="603703"/>
                      <a:pt x="1" y="568257"/>
                      <a:pt x="1" y="524646"/>
                    </a:cubicBezTo>
                    <a:lnTo>
                      <a:pt x="1" y="79057"/>
                    </a:lnTo>
                    <a:cubicBezTo>
                      <a:pt x="1" y="35446"/>
                      <a:pt x="35447" y="0"/>
                      <a:pt x="79057" y="0"/>
                    </a:cubicBezTo>
                    <a:lnTo>
                      <a:pt x="380908" y="0"/>
                    </a:lnTo>
                    <a:cubicBezTo>
                      <a:pt x="424519" y="0"/>
                      <a:pt x="459965" y="35446"/>
                      <a:pt x="459965" y="79057"/>
                    </a:cubicBezTo>
                    <a:lnTo>
                      <a:pt x="459965" y="237169"/>
                    </a:lnTo>
                    <a:cubicBezTo>
                      <a:pt x="459965" y="249071"/>
                      <a:pt x="450305" y="258730"/>
                      <a:pt x="438404" y="258730"/>
                    </a:cubicBezTo>
                    <a:cubicBezTo>
                      <a:pt x="426502" y="258730"/>
                      <a:pt x="416843" y="249071"/>
                      <a:pt x="416843" y="237169"/>
                    </a:cubicBezTo>
                    <a:lnTo>
                      <a:pt x="416843" y="79057"/>
                    </a:lnTo>
                    <a:cubicBezTo>
                      <a:pt x="416843" y="59249"/>
                      <a:pt x="400716" y="43122"/>
                      <a:pt x="380908" y="43122"/>
                    </a:cubicBezTo>
                    <a:lnTo>
                      <a:pt x="79057" y="43122"/>
                    </a:lnTo>
                    <a:cubicBezTo>
                      <a:pt x="59250" y="43122"/>
                      <a:pt x="43123" y="59249"/>
                      <a:pt x="43123" y="79057"/>
                    </a:cubicBezTo>
                    <a:lnTo>
                      <a:pt x="43123" y="524646"/>
                    </a:lnTo>
                    <a:cubicBezTo>
                      <a:pt x="43123" y="544453"/>
                      <a:pt x="59250" y="560581"/>
                      <a:pt x="79057" y="560581"/>
                    </a:cubicBezTo>
                    <a:lnTo>
                      <a:pt x="237170" y="560581"/>
                    </a:lnTo>
                    <a:cubicBezTo>
                      <a:pt x="249071" y="560581"/>
                      <a:pt x="258731" y="570240"/>
                      <a:pt x="258731" y="582142"/>
                    </a:cubicBezTo>
                    <a:cubicBezTo>
                      <a:pt x="258731" y="594043"/>
                      <a:pt x="249071" y="603703"/>
                      <a:pt x="237170" y="6037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1E87C489-EB87-4453-AC66-7B545201DE3A}"/>
                  </a:ext>
                </a:extLst>
              </p:cNvPr>
              <p:cNvSpPr/>
              <p:nvPr/>
            </p:nvSpPr>
            <p:spPr>
              <a:xfrm>
                <a:off x="7130843" y="4370411"/>
                <a:ext cx="114990" cy="229981"/>
              </a:xfrm>
              <a:custGeom>
                <a:avLst/>
                <a:gdLst>
                  <a:gd name="connsiteX0" fmla="*/ 21561 w 114990"/>
                  <a:gd name="connsiteY0" fmla="*/ 229983 h 229981"/>
                  <a:gd name="connsiteX1" fmla="*/ 0 w 114990"/>
                  <a:gd name="connsiteY1" fmla="*/ 208422 h 229981"/>
                  <a:gd name="connsiteX2" fmla="*/ 0 w 114990"/>
                  <a:gd name="connsiteY2" fmla="*/ 21562 h 229981"/>
                  <a:gd name="connsiteX3" fmla="*/ 21561 w 114990"/>
                  <a:gd name="connsiteY3" fmla="*/ 1 h 229981"/>
                  <a:gd name="connsiteX4" fmla="*/ 93430 w 114990"/>
                  <a:gd name="connsiteY4" fmla="*/ 1 h 229981"/>
                  <a:gd name="connsiteX5" fmla="*/ 114991 w 114990"/>
                  <a:gd name="connsiteY5" fmla="*/ 21562 h 229981"/>
                  <a:gd name="connsiteX6" fmla="*/ 114991 w 114990"/>
                  <a:gd name="connsiteY6" fmla="*/ 150926 h 229981"/>
                  <a:gd name="connsiteX7" fmla="*/ 93430 w 114990"/>
                  <a:gd name="connsiteY7" fmla="*/ 172487 h 229981"/>
                  <a:gd name="connsiteX8" fmla="*/ 71870 w 114990"/>
                  <a:gd name="connsiteY8" fmla="*/ 150926 h 229981"/>
                  <a:gd name="connsiteX9" fmla="*/ 71870 w 114990"/>
                  <a:gd name="connsiteY9" fmla="*/ 43122 h 229981"/>
                  <a:gd name="connsiteX10" fmla="*/ 43122 w 114990"/>
                  <a:gd name="connsiteY10" fmla="*/ 43122 h 229981"/>
                  <a:gd name="connsiteX11" fmla="*/ 43122 w 114990"/>
                  <a:gd name="connsiteY11" fmla="*/ 208422 h 229981"/>
                  <a:gd name="connsiteX12" fmla="*/ 21561 w 114990"/>
                  <a:gd name="connsiteY12" fmla="*/ 229983 h 22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990" h="229981">
                    <a:moveTo>
                      <a:pt x="21561" y="229983"/>
                    </a:moveTo>
                    <a:cubicBezTo>
                      <a:pt x="9660" y="229983"/>
                      <a:pt x="0" y="220323"/>
                      <a:pt x="0" y="208422"/>
                    </a:cubicBezTo>
                    <a:lnTo>
                      <a:pt x="0" y="21562"/>
                    </a:lnTo>
                    <a:cubicBezTo>
                      <a:pt x="0" y="9660"/>
                      <a:pt x="9660" y="1"/>
                      <a:pt x="21561" y="1"/>
                    </a:cubicBezTo>
                    <a:lnTo>
                      <a:pt x="93430" y="1"/>
                    </a:lnTo>
                    <a:cubicBezTo>
                      <a:pt x="105332" y="1"/>
                      <a:pt x="114991" y="9660"/>
                      <a:pt x="114991" y="21562"/>
                    </a:cubicBezTo>
                    <a:lnTo>
                      <a:pt x="114991" y="150926"/>
                    </a:lnTo>
                    <a:cubicBezTo>
                      <a:pt x="114991" y="162828"/>
                      <a:pt x="105332" y="172487"/>
                      <a:pt x="93430" y="172487"/>
                    </a:cubicBezTo>
                    <a:cubicBezTo>
                      <a:pt x="81529" y="172487"/>
                      <a:pt x="71870" y="162828"/>
                      <a:pt x="71870" y="150926"/>
                    </a:cubicBezTo>
                    <a:lnTo>
                      <a:pt x="71870" y="43122"/>
                    </a:lnTo>
                    <a:lnTo>
                      <a:pt x="43122" y="43122"/>
                    </a:lnTo>
                    <a:lnTo>
                      <a:pt x="43122" y="208422"/>
                    </a:lnTo>
                    <a:cubicBezTo>
                      <a:pt x="43122" y="220323"/>
                      <a:pt x="33463" y="229983"/>
                      <a:pt x="21561" y="2299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8EE6B893-2F8C-45EC-BC1F-BFEDDB5839C2}"/>
                  </a:ext>
                </a:extLst>
              </p:cNvPr>
              <p:cNvSpPr/>
              <p:nvPr/>
            </p:nvSpPr>
            <p:spPr>
              <a:xfrm>
                <a:off x="6958357" y="4485402"/>
                <a:ext cx="114990" cy="172486"/>
              </a:xfrm>
              <a:custGeom>
                <a:avLst/>
                <a:gdLst>
                  <a:gd name="connsiteX0" fmla="*/ 93432 w 114990"/>
                  <a:gd name="connsiteY0" fmla="*/ 172486 h 172486"/>
                  <a:gd name="connsiteX1" fmla="*/ 21563 w 114990"/>
                  <a:gd name="connsiteY1" fmla="*/ 172486 h 172486"/>
                  <a:gd name="connsiteX2" fmla="*/ 2 w 114990"/>
                  <a:gd name="connsiteY2" fmla="*/ 150926 h 172486"/>
                  <a:gd name="connsiteX3" fmla="*/ 2 w 114990"/>
                  <a:gd name="connsiteY3" fmla="*/ 21561 h 172486"/>
                  <a:gd name="connsiteX4" fmla="*/ 21563 w 114990"/>
                  <a:gd name="connsiteY4" fmla="*/ 0 h 172486"/>
                  <a:gd name="connsiteX5" fmla="*/ 93432 w 114990"/>
                  <a:gd name="connsiteY5" fmla="*/ 0 h 172486"/>
                  <a:gd name="connsiteX6" fmla="*/ 114993 w 114990"/>
                  <a:gd name="connsiteY6" fmla="*/ 21561 h 172486"/>
                  <a:gd name="connsiteX7" fmla="*/ 114993 w 114990"/>
                  <a:gd name="connsiteY7" fmla="*/ 150926 h 172486"/>
                  <a:gd name="connsiteX8" fmla="*/ 93432 w 114990"/>
                  <a:gd name="connsiteY8" fmla="*/ 172486 h 172486"/>
                  <a:gd name="connsiteX9" fmla="*/ 43124 w 114990"/>
                  <a:gd name="connsiteY9" fmla="*/ 129365 h 172486"/>
                  <a:gd name="connsiteX10" fmla="*/ 71871 w 114990"/>
                  <a:gd name="connsiteY10" fmla="*/ 129365 h 172486"/>
                  <a:gd name="connsiteX11" fmla="*/ 71871 w 114990"/>
                  <a:gd name="connsiteY11" fmla="*/ 43122 h 172486"/>
                  <a:gd name="connsiteX12" fmla="*/ 43124 w 114990"/>
                  <a:gd name="connsiteY12" fmla="*/ 43122 h 17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990" h="172486">
                    <a:moveTo>
                      <a:pt x="93432" y="172486"/>
                    </a:moveTo>
                    <a:lnTo>
                      <a:pt x="21563" y="172486"/>
                    </a:lnTo>
                    <a:cubicBezTo>
                      <a:pt x="9661" y="172486"/>
                      <a:pt x="2" y="162827"/>
                      <a:pt x="2" y="150926"/>
                    </a:cubicBezTo>
                    <a:lnTo>
                      <a:pt x="2" y="21561"/>
                    </a:lnTo>
                    <a:cubicBezTo>
                      <a:pt x="2" y="9659"/>
                      <a:pt x="9661" y="0"/>
                      <a:pt x="21563" y="0"/>
                    </a:cubicBezTo>
                    <a:lnTo>
                      <a:pt x="93432" y="0"/>
                    </a:lnTo>
                    <a:cubicBezTo>
                      <a:pt x="105334" y="0"/>
                      <a:pt x="114993" y="9659"/>
                      <a:pt x="114993" y="21561"/>
                    </a:cubicBezTo>
                    <a:lnTo>
                      <a:pt x="114993" y="150926"/>
                    </a:lnTo>
                    <a:cubicBezTo>
                      <a:pt x="114993" y="162827"/>
                      <a:pt x="105334" y="172486"/>
                      <a:pt x="93432" y="172486"/>
                    </a:cubicBezTo>
                    <a:close/>
                    <a:moveTo>
                      <a:pt x="43124" y="129365"/>
                    </a:moveTo>
                    <a:lnTo>
                      <a:pt x="71871" y="129365"/>
                    </a:lnTo>
                    <a:lnTo>
                      <a:pt x="71871" y="43122"/>
                    </a:lnTo>
                    <a:lnTo>
                      <a:pt x="43124" y="43122"/>
                    </a:lnTo>
                    <a:close/>
                  </a:path>
                </a:pathLst>
              </a:custGeom>
              <a:solidFill>
                <a:srgbClr val="000000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F44C15CB-0462-45A3-9A7B-D3A57BFC6509}"/>
                  </a:ext>
                </a:extLst>
              </p:cNvPr>
              <p:cNvSpPr/>
              <p:nvPr/>
            </p:nvSpPr>
            <p:spPr>
              <a:xfrm>
                <a:off x="6929609" y="4614767"/>
                <a:ext cx="201234" cy="43121"/>
              </a:xfrm>
              <a:custGeom>
                <a:avLst/>
                <a:gdLst>
                  <a:gd name="connsiteX0" fmla="*/ 179675 w 201234"/>
                  <a:gd name="connsiteY0" fmla="*/ 43121 h 43121"/>
                  <a:gd name="connsiteX1" fmla="*/ 21563 w 201234"/>
                  <a:gd name="connsiteY1" fmla="*/ 43121 h 43121"/>
                  <a:gd name="connsiteX2" fmla="*/ 2 w 201234"/>
                  <a:gd name="connsiteY2" fmla="*/ 21560 h 43121"/>
                  <a:gd name="connsiteX3" fmla="*/ 21563 w 201234"/>
                  <a:gd name="connsiteY3" fmla="*/ -1 h 43121"/>
                  <a:gd name="connsiteX4" fmla="*/ 179675 w 201234"/>
                  <a:gd name="connsiteY4" fmla="*/ -1 h 43121"/>
                  <a:gd name="connsiteX5" fmla="*/ 201236 w 201234"/>
                  <a:gd name="connsiteY5" fmla="*/ 21560 h 43121"/>
                  <a:gd name="connsiteX6" fmla="*/ 179675 w 201234"/>
                  <a:gd name="connsiteY6" fmla="*/ 43121 h 43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234" h="43121">
                    <a:moveTo>
                      <a:pt x="179675" y="43121"/>
                    </a:moveTo>
                    <a:lnTo>
                      <a:pt x="21563" y="43121"/>
                    </a:lnTo>
                    <a:cubicBezTo>
                      <a:pt x="9661" y="43121"/>
                      <a:pt x="2" y="33462"/>
                      <a:pt x="2" y="21560"/>
                    </a:cubicBezTo>
                    <a:cubicBezTo>
                      <a:pt x="2" y="9659"/>
                      <a:pt x="9661" y="-1"/>
                      <a:pt x="21563" y="-1"/>
                    </a:cubicBezTo>
                    <a:lnTo>
                      <a:pt x="179675" y="-1"/>
                    </a:lnTo>
                    <a:cubicBezTo>
                      <a:pt x="191577" y="-1"/>
                      <a:pt x="201236" y="9659"/>
                      <a:pt x="201236" y="21560"/>
                    </a:cubicBezTo>
                    <a:cubicBezTo>
                      <a:pt x="201236" y="33462"/>
                      <a:pt x="191577" y="43121"/>
                      <a:pt x="179675" y="431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86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7" grpId="0"/>
      <p:bldP spid="58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D51C312-8837-48E4-AF8D-5B9032EAF537}"/>
              </a:ext>
            </a:extLst>
          </p:cNvPr>
          <p:cNvSpPr txBox="1"/>
          <p:nvPr/>
        </p:nvSpPr>
        <p:spPr>
          <a:xfrm>
            <a:off x="1053545" y="1607079"/>
            <a:ext cx="45421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Acesso a gráficos atualizados da sua plantação;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/>
              </a:solidFill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Controle sua irrigação em tempo real;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chemeClr val="tx1"/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Reduza seus gastos de maneira inteligente;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chemeClr val="tx1"/>
              </a:solidFill>
              <a:effectLst/>
              <a:latin typeface="Whitne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Otimize seu tempo e seus ganhos;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chemeClr val="tx1"/>
              </a:solidFill>
              <a:effectLst/>
              <a:latin typeface="Whitney"/>
            </a:endParaRPr>
          </a:p>
        </p:txBody>
      </p:sp>
      <p:sp>
        <p:nvSpPr>
          <p:cNvPr id="4" name="Google Shape;400;p47">
            <a:extLst>
              <a:ext uri="{FF2B5EF4-FFF2-40B4-BE49-F238E27FC236}">
                <a16:creationId xmlns:a16="http://schemas.microsoft.com/office/drawing/2014/main" id="{556E4AE9-22EC-46CF-A602-190A9BDD234E}"/>
              </a:ext>
            </a:extLst>
          </p:cNvPr>
          <p:cNvSpPr txBox="1">
            <a:spLocks/>
          </p:cNvSpPr>
          <p:nvPr/>
        </p:nvSpPr>
        <p:spPr>
          <a:xfrm>
            <a:off x="-218662" y="587794"/>
            <a:ext cx="7086599" cy="726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600" b="1" dirty="0">
                <a:solidFill>
                  <a:schemeClr val="accent3"/>
                </a:solidFill>
                <a:latin typeface="Playfair Display"/>
              </a:rPr>
              <a:t>Funcionalidades da solução</a:t>
            </a:r>
          </a:p>
        </p:txBody>
      </p:sp>
      <p:pic>
        <p:nvPicPr>
          <p:cNvPr id="6" name="Gráfico 5" descr="Cabeça com engrenagens">
            <a:extLst>
              <a:ext uri="{FF2B5EF4-FFF2-40B4-BE49-F238E27FC236}">
                <a16:creationId xmlns:a16="http://schemas.microsoft.com/office/drawing/2014/main" id="{5E8616B2-FB30-45C5-8284-40088359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7045" y="2228849"/>
            <a:ext cx="1341784" cy="134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E7D44-C783-4232-88D8-5B13A0440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108" y="1742270"/>
            <a:ext cx="8413474" cy="1309043"/>
          </a:xfrm>
        </p:spPr>
        <p:txBody>
          <a:bodyPr/>
          <a:lstStyle/>
          <a:p>
            <a:r>
              <a:rPr lang="pt-BR" sz="3200" b="0" dirty="0">
                <a:latin typeface="Verdana" panose="020B0604030504040204" pitchFamily="34" charset="0"/>
                <a:ea typeface="Verdana" panose="020B0604030504040204" pitchFamily="34" charset="0"/>
              </a:rPr>
              <a:t>Solução inteligente para seu plantio.</a:t>
            </a:r>
            <a:br>
              <a:rPr lang="pt-BR" b="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91DF2A6-A7C1-481F-B785-6C67CB0DCFC0}"/>
              </a:ext>
            </a:extLst>
          </p:cNvPr>
          <p:cNvSpPr txBox="1"/>
          <p:nvPr/>
        </p:nvSpPr>
        <p:spPr>
          <a:xfrm>
            <a:off x="964096" y="2571750"/>
            <a:ext cx="7484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Nós somos a </a:t>
            </a:r>
            <a:r>
              <a:rPr lang="pt-BR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WiSoy</a:t>
            </a:r>
            <a:r>
              <a:rPr lang="pt-BR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</a:t>
            </a:r>
            <a:endParaRPr lang="pt-BR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2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>
            <a:spLocks noGrp="1"/>
          </p:cNvSpPr>
          <p:nvPr>
            <p:ph type="title"/>
          </p:nvPr>
        </p:nvSpPr>
        <p:spPr>
          <a:xfrm>
            <a:off x="0" y="34275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3"/>
                </a:solidFill>
              </a:rPr>
              <a:t>Funcionamento do sensor</a:t>
            </a:r>
          </a:p>
        </p:txBody>
      </p:sp>
      <p:sp>
        <p:nvSpPr>
          <p:cNvPr id="402" name="Google Shape;402;p47"/>
          <p:cNvSpPr txBox="1">
            <a:spLocks noGrp="1"/>
          </p:cNvSpPr>
          <p:nvPr>
            <p:ph type="body" idx="2"/>
          </p:nvPr>
        </p:nvSpPr>
        <p:spPr>
          <a:xfrm>
            <a:off x="4726292" y="2313431"/>
            <a:ext cx="27870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dirty="0"/>
              <a:t>Implementação de sensores para a captação de dados dessas plantações.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03" name="Google Shape;403;p47"/>
          <p:cNvSpPr txBox="1">
            <a:spLocks noGrp="1"/>
          </p:cNvSpPr>
          <p:nvPr>
            <p:ph type="title" idx="3"/>
          </p:nvPr>
        </p:nvSpPr>
        <p:spPr>
          <a:xfrm>
            <a:off x="1961469" y="1476225"/>
            <a:ext cx="21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IOT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4" name="Google Shape;404;p47"/>
          <p:cNvSpPr txBox="1">
            <a:spLocks noGrp="1"/>
          </p:cNvSpPr>
          <p:nvPr>
            <p:ph type="title" idx="4"/>
          </p:nvPr>
        </p:nvSpPr>
        <p:spPr>
          <a:xfrm>
            <a:off x="5042835" y="1460054"/>
            <a:ext cx="21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SENSORES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7" name="Google Shape;9287;p75">
            <a:extLst>
              <a:ext uri="{FF2B5EF4-FFF2-40B4-BE49-F238E27FC236}">
                <a16:creationId xmlns:a16="http://schemas.microsoft.com/office/drawing/2014/main" id="{A0C36BB8-B277-49C2-A22B-6C80AAFD2F2F}"/>
              </a:ext>
            </a:extLst>
          </p:cNvPr>
          <p:cNvGrpSpPr/>
          <p:nvPr/>
        </p:nvGrpSpPr>
        <p:grpSpPr>
          <a:xfrm>
            <a:off x="6013505" y="1972565"/>
            <a:ext cx="232955" cy="340318"/>
            <a:chOff x="3662144" y="4135505"/>
            <a:chExt cx="232955" cy="340318"/>
          </a:xfrm>
          <a:solidFill>
            <a:schemeClr val="bg1"/>
          </a:solidFill>
        </p:grpSpPr>
        <p:sp>
          <p:nvSpPr>
            <p:cNvPr id="8" name="Google Shape;9288;p75">
              <a:extLst>
                <a:ext uri="{FF2B5EF4-FFF2-40B4-BE49-F238E27FC236}">
                  <a16:creationId xmlns:a16="http://schemas.microsoft.com/office/drawing/2014/main" id="{A1199EA7-80CE-4A10-9BE5-FA9A9E50B747}"/>
                </a:ext>
              </a:extLst>
            </p:cNvPr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89;p75">
              <a:extLst>
                <a:ext uri="{FF2B5EF4-FFF2-40B4-BE49-F238E27FC236}">
                  <a16:creationId xmlns:a16="http://schemas.microsoft.com/office/drawing/2014/main" id="{D8A0981E-676E-4019-AD02-927513800047}"/>
                </a:ext>
              </a:extLst>
            </p:cNvPr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90;p75">
              <a:extLst>
                <a:ext uri="{FF2B5EF4-FFF2-40B4-BE49-F238E27FC236}">
                  <a16:creationId xmlns:a16="http://schemas.microsoft.com/office/drawing/2014/main" id="{873076A6-10BC-46FC-950C-50FB6C24FD15}"/>
                </a:ext>
              </a:extLst>
            </p:cNvPr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91;p75">
              <a:extLst>
                <a:ext uri="{FF2B5EF4-FFF2-40B4-BE49-F238E27FC236}">
                  <a16:creationId xmlns:a16="http://schemas.microsoft.com/office/drawing/2014/main" id="{AE32E568-51F0-4E3E-A926-23125ED9FFC2}"/>
                </a:ext>
              </a:extLst>
            </p:cNvPr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1941;p79">
            <a:extLst>
              <a:ext uri="{FF2B5EF4-FFF2-40B4-BE49-F238E27FC236}">
                <a16:creationId xmlns:a16="http://schemas.microsoft.com/office/drawing/2014/main" id="{B70504E7-095F-410A-919C-FBF211D4B24A}"/>
              </a:ext>
            </a:extLst>
          </p:cNvPr>
          <p:cNvGrpSpPr/>
          <p:nvPr/>
        </p:nvGrpSpPr>
        <p:grpSpPr>
          <a:xfrm>
            <a:off x="2870861" y="2005574"/>
            <a:ext cx="278739" cy="339073"/>
            <a:chOff x="1768821" y="3361108"/>
            <a:chExt cx="278739" cy="339073"/>
          </a:xfrm>
          <a:solidFill>
            <a:schemeClr val="bg1"/>
          </a:solidFill>
        </p:grpSpPr>
        <p:sp>
          <p:nvSpPr>
            <p:cNvPr id="13" name="Google Shape;11942;p79">
              <a:extLst>
                <a:ext uri="{FF2B5EF4-FFF2-40B4-BE49-F238E27FC236}">
                  <a16:creationId xmlns:a16="http://schemas.microsoft.com/office/drawing/2014/main" id="{30B17D0B-1CF2-4FF9-B53F-D78098D48702}"/>
                </a:ext>
              </a:extLst>
            </p:cNvPr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43;p79">
              <a:extLst>
                <a:ext uri="{FF2B5EF4-FFF2-40B4-BE49-F238E27FC236}">
                  <a16:creationId xmlns:a16="http://schemas.microsoft.com/office/drawing/2014/main" id="{7D39FB60-0B96-4A89-91A6-5CE3B1444D5B}"/>
                </a:ext>
              </a:extLst>
            </p:cNvPr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44;p79">
              <a:extLst>
                <a:ext uri="{FF2B5EF4-FFF2-40B4-BE49-F238E27FC236}">
                  <a16:creationId xmlns:a16="http://schemas.microsoft.com/office/drawing/2014/main" id="{5903A974-2684-4BF3-8FE2-F30CF01AC312}"/>
                </a:ext>
              </a:extLst>
            </p:cNvPr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45;p79">
              <a:extLst>
                <a:ext uri="{FF2B5EF4-FFF2-40B4-BE49-F238E27FC236}">
                  <a16:creationId xmlns:a16="http://schemas.microsoft.com/office/drawing/2014/main" id="{8D894EBC-9161-4651-B0C8-BF5B545A35B1}"/>
                </a:ext>
              </a:extLst>
            </p:cNvPr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46;p79">
              <a:extLst>
                <a:ext uri="{FF2B5EF4-FFF2-40B4-BE49-F238E27FC236}">
                  <a16:creationId xmlns:a16="http://schemas.microsoft.com/office/drawing/2014/main" id="{A1C73C1D-334F-42C9-A37B-D9783F194A5E}"/>
                </a:ext>
              </a:extLst>
            </p:cNvPr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47;p79">
              <a:extLst>
                <a:ext uri="{FF2B5EF4-FFF2-40B4-BE49-F238E27FC236}">
                  <a16:creationId xmlns:a16="http://schemas.microsoft.com/office/drawing/2014/main" id="{16537288-3493-4282-85CF-290F5159ADB1}"/>
                </a:ext>
              </a:extLst>
            </p:cNvPr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48;p79">
              <a:extLst>
                <a:ext uri="{FF2B5EF4-FFF2-40B4-BE49-F238E27FC236}">
                  <a16:creationId xmlns:a16="http://schemas.microsoft.com/office/drawing/2014/main" id="{BA71F371-4A13-4A07-8FA3-1518BE2B60A9}"/>
                </a:ext>
              </a:extLst>
            </p:cNvPr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49;p79">
              <a:extLst>
                <a:ext uri="{FF2B5EF4-FFF2-40B4-BE49-F238E27FC236}">
                  <a16:creationId xmlns:a16="http://schemas.microsoft.com/office/drawing/2014/main" id="{5611F8AD-3240-46C8-91CE-4F76217872FC}"/>
                </a:ext>
              </a:extLst>
            </p:cNvPr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50;p79">
              <a:extLst>
                <a:ext uri="{FF2B5EF4-FFF2-40B4-BE49-F238E27FC236}">
                  <a16:creationId xmlns:a16="http://schemas.microsoft.com/office/drawing/2014/main" id="{9037E48D-C855-4352-ADA0-C55C6C298C21}"/>
                </a:ext>
              </a:extLst>
            </p:cNvPr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51;p79">
              <a:extLst>
                <a:ext uri="{FF2B5EF4-FFF2-40B4-BE49-F238E27FC236}">
                  <a16:creationId xmlns:a16="http://schemas.microsoft.com/office/drawing/2014/main" id="{A6C74E92-2F3E-4A6D-AF78-4E9EA8B81A4B}"/>
                </a:ext>
              </a:extLst>
            </p:cNvPr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52;p79">
              <a:extLst>
                <a:ext uri="{FF2B5EF4-FFF2-40B4-BE49-F238E27FC236}">
                  <a16:creationId xmlns:a16="http://schemas.microsoft.com/office/drawing/2014/main" id="{D0EB2D3D-7FDF-4FDB-9FCC-78712FC861F1}"/>
                </a:ext>
              </a:extLst>
            </p:cNvPr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17705805-A730-43C2-972E-CC33A655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83" y="2317181"/>
            <a:ext cx="2420671" cy="1777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/>
      <p:bldP spid="402" grpId="0" build="p"/>
      <p:bldP spid="403" grpId="0"/>
      <p:bldP spid="40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27F01-A1BB-45D0-A709-70357DAF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3019"/>
            <a:ext cx="4914900" cy="4657461"/>
          </a:xfrm>
        </p:spPr>
        <p:txBody>
          <a:bodyPr/>
          <a:lstStyle/>
          <a:p>
            <a:r>
              <a:rPr lang="pt-BR" i="0" dirty="0">
                <a:solidFill>
                  <a:schemeClr val="accent3"/>
                </a:solidFill>
                <a:effectLst/>
                <a:latin typeface="Whitney"/>
              </a:rPr>
              <a:t>    </a:t>
            </a:r>
            <a:r>
              <a:rPr lang="pt-BR" sz="3200" i="0" dirty="0">
                <a:solidFill>
                  <a:schemeClr val="accent3"/>
                </a:solidFill>
                <a:effectLst/>
                <a:latin typeface="Whitney"/>
              </a:rPr>
              <a:t>REQUISITOS:</a:t>
            </a:r>
            <a:br>
              <a:rPr lang="pt-BR" b="0" i="0" dirty="0">
                <a:solidFill>
                  <a:schemeClr val="accent3"/>
                </a:solidFill>
                <a:effectLst/>
                <a:latin typeface="Whitney"/>
              </a:rPr>
            </a:br>
            <a:br>
              <a:rPr lang="pt-BR" sz="1600" b="0" dirty="0">
                <a:solidFill>
                  <a:schemeClr val="tx1"/>
                </a:solidFill>
                <a:latin typeface="Whitney"/>
              </a:rPr>
            </a:br>
            <a:r>
              <a:rPr lang="pt-BR" sz="1800" b="0" dirty="0">
                <a:solidFill>
                  <a:schemeClr val="tx1"/>
                </a:solidFill>
                <a:latin typeface="Whitney"/>
              </a:rPr>
              <a:t>- 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Utilizar os sensores interligados com sistema de irrigação para controle;</a:t>
            </a:r>
            <a:b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</a:br>
            <a:b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</a:br>
            <a:r>
              <a:rPr lang="pt-BR" sz="1800" b="0" dirty="0">
                <a:solidFill>
                  <a:schemeClr val="tx1"/>
                </a:solidFill>
                <a:latin typeface="Whitney"/>
              </a:rPr>
              <a:t>- Simular o Arduino;</a:t>
            </a:r>
            <a:br>
              <a:rPr lang="pt-BR" sz="1800" b="0" dirty="0">
                <a:solidFill>
                  <a:schemeClr val="tx1"/>
                </a:solidFill>
                <a:latin typeface="Whitney"/>
              </a:rPr>
            </a:br>
            <a:br>
              <a:rPr lang="pt-BR" sz="1800" b="0" dirty="0">
                <a:solidFill>
                  <a:schemeClr val="tx1"/>
                </a:solidFill>
                <a:latin typeface="Whitney"/>
              </a:rPr>
            </a:b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- Captação dos dados;</a:t>
            </a:r>
            <a:b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</a:br>
            <a:b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</a:b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- </a:t>
            </a:r>
            <a:r>
              <a:rPr lang="pt-BR" sz="1800" b="0" dirty="0">
                <a:solidFill>
                  <a:schemeClr val="tx1"/>
                </a:solidFill>
                <a:latin typeface="Whitney"/>
              </a:rPr>
              <a:t>B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anco de dados armazenando </a:t>
            </a:r>
            <a:r>
              <a:rPr lang="pt-BR" sz="1800" b="0" dirty="0">
                <a:solidFill>
                  <a:schemeClr val="tx1"/>
                </a:solidFill>
                <a:latin typeface="Whitney"/>
              </a:rPr>
              <a:t>dados captados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;</a:t>
            </a:r>
            <a:b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</a:br>
            <a:b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</a:b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- Realizar uma aplicação web que </a:t>
            </a:r>
            <a:r>
              <a:rPr lang="pt-BR" sz="1800" b="0" dirty="0">
                <a:solidFill>
                  <a:schemeClr val="tx1"/>
                </a:solidFill>
                <a:latin typeface="Whitney"/>
              </a:rPr>
              <a:t>utilize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 os dados </a:t>
            </a:r>
            <a:r>
              <a:rPr lang="pt-BR" sz="1800" b="0" dirty="0">
                <a:solidFill>
                  <a:schemeClr val="tx1"/>
                </a:solidFill>
                <a:latin typeface="Whitney"/>
              </a:rPr>
              <a:t>captados para formar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 gráficos  de umidade do solo;</a:t>
            </a:r>
            <a:b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</a:br>
            <a:b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</a:br>
            <a:r>
              <a:rPr lang="pt-BR" sz="1800" b="0" i="0" dirty="0">
                <a:solidFill>
                  <a:schemeClr val="tx1"/>
                </a:solidFill>
                <a:effectLst/>
                <a:latin typeface="Whitney"/>
              </a:rPr>
              <a:t>- Sistema de autenticação</a:t>
            </a:r>
            <a:r>
              <a:rPr lang="pt-BR" sz="1600" b="0" i="0" dirty="0">
                <a:solidFill>
                  <a:schemeClr val="tx1"/>
                </a:solidFill>
                <a:effectLst/>
                <a:latin typeface="Whitney"/>
              </a:rPr>
              <a:t>.</a:t>
            </a:r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3" name="Google Shape;9874;p77">
            <a:extLst>
              <a:ext uri="{FF2B5EF4-FFF2-40B4-BE49-F238E27FC236}">
                <a16:creationId xmlns:a16="http://schemas.microsoft.com/office/drawing/2014/main" id="{7568E1C3-639B-4D6F-BB69-E38B580BA588}"/>
              </a:ext>
            </a:extLst>
          </p:cNvPr>
          <p:cNvGrpSpPr/>
          <p:nvPr/>
        </p:nvGrpSpPr>
        <p:grpSpPr>
          <a:xfrm>
            <a:off x="6505575" y="1377234"/>
            <a:ext cx="1724025" cy="2389031"/>
            <a:chOff x="5377363" y="1516169"/>
            <a:chExt cx="257357" cy="356627"/>
          </a:xfrm>
          <a:solidFill>
            <a:schemeClr val="accent3"/>
          </a:solidFill>
        </p:grpSpPr>
        <p:sp>
          <p:nvSpPr>
            <p:cNvPr id="4" name="Google Shape;9875;p77">
              <a:extLst>
                <a:ext uri="{FF2B5EF4-FFF2-40B4-BE49-F238E27FC236}">
                  <a16:creationId xmlns:a16="http://schemas.microsoft.com/office/drawing/2014/main" id="{7025A53B-C288-4DFB-9DED-2FCF502BBC78}"/>
                </a:ext>
              </a:extLst>
            </p:cNvPr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9876;p77">
              <a:extLst>
                <a:ext uri="{FF2B5EF4-FFF2-40B4-BE49-F238E27FC236}">
                  <a16:creationId xmlns:a16="http://schemas.microsoft.com/office/drawing/2014/main" id="{9F4DD63D-363A-4EDB-824B-5BBEA30E27E6}"/>
                </a:ext>
              </a:extLst>
            </p:cNvPr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9877;p77">
              <a:extLst>
                <a:ext uri="{FF2B5EF4-FFF2-40B4-BE49-F238E27FC236}">
                  <a16:creationId xmlns:a16="http://schemas.microsoft.com/office/drawing/2014/main" id="{061F49DD-FD8F-4F09-AD64-7A62456684E6}"/>
                </a:ext>
              </a:extLst>
            </p:cNvPr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9878;p77">
              <a:extLst>
                <a:ext uri="{FF2B5EF4-FFF2-40B4-BE49-F238E27FC236}">
                  <a16:creationId xmlns:a16="http://schemas.microsoft.com/office/drawing/2014/main" id="{D1AD75F0-13CC-454D-A17A-01B1D7E2712E}"/>
                </a:ext>
              </a:extLst>
            </p:cNvPr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9879;p77">
              <a:extLst>
                <a:ext uri="{FF2B5EF4-FFF2-40B4-BE49-F238E27FC236}">
                  <a16:creationId xmlns:a16="http://schemas.microsoft.com/office/drawing/2014/main" id="{0F2554EE-3512-4D92-88E1-6F7D80945E0B}"/>
                </a:ext>
              </a:extLst>
            </p:cNvPr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9880;p77">
              <a:extLst>
                <a:ext uri="{FF2B5EF4-FFF2-40B4-BE49-F238E27FC236}">
                  <a16:creationId xmlns:a16="http://schemas.microsoft.com/office/drawing/2014/main" id="{A08C8EAF-F7E1-4B36-881B-FB28F61C99BD}"/>
                </a:ext>
              </a:extLst>
            </p:cNvPr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9881;p77">
              <a:extLst>
                <a:ext uri="{FF2B5EF4-FFF2-40B4-BE49-F238E27FC236}">
                  <a16:creationId xmlns:a16="http://schemas.microsoft.com/office/drawing/2014/main" id="{67DFC5F6-21A4-40E0-A0D4-173B6808C939}"/>
                </a:ext>
              </a:extLst>
            </p:cNvPr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9882;p77">
              <a:extLst>
                <a:ext uri="{FF2B5EF4-FFF2-40B4-BE49-F238E27FC236}">
                  <a16:creationId xmlns:a16="http://schemas.microsoft.com/office/drawing/2014/main" id="{F62E6628-C899-4163-B68D-B8A7E6D01A80}"/>
                </a:ext>
              </a:extLst>
            </p:cNvPr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9883;p77">
              <a:extLst>
                <a:ext uri="{FF2B5EF4-FFF2-40B4-BE49-F238E27FC236}">
                  <a16:creationId xmlns:a16="http://schemas.microsoft.com/office/drawing/2014/main" id="{677DF6E5-E32E-4428-9976-178F6BF28F56}"/>
                </a:ext>
              </a:extLst>
            </p:cNvPr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9884;p77">
              <a:extLst>
                <a:ext uri="{FF2B5EF4-FFF2-40B4-BE49-F238E27FC236}">
                  <a16:creationId xmlns:a16="http://schemas.microsoft.com/office/drawing/2014/main" id="{221C9A15-B08B-41D4-9353-E4FD354D6DF5}"/>
                </a:ext>
              </a:extLst>
            </p:cNvPr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9885;p77">
              <a:extLst>
                <a:ext uri="{FF2B5EF4-FFF2-40B4-BE49-F238E27FC236}">
                  <a16:creationId xmlns:a16="http://schemas.microsoft.com/office/drawing/2014/main" id="{88C15C5D-4845-483C-BE02-9C269CED5262}"/>
                </a:ext>
              </a:extLst>
            </p:cNvPr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9886;p77">
              <a:extLst>
                <a:ext uri="{FF2B5EF4-FFF2-40B4-BE49-F238E27FC236}">
                  <a16:creationId xmlns:a16="http://schemas.microsoft.com/office/drawing/2014/main" id="{1270CC34-C4ED-4871-9712-EDF915BF3D1E}"/>
                </a:ext>
              </a:extLst>
            </p:cNvPr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9887;p77">
              <a:extLst>
                <a:ext uri="{FF2B5EF4-FFF2-40B4-BE49-F238E27FC236}">
                  <a16:creationId xmlns:a16="http://schemas.microsoft.com/office/drawing/2014/main" id="{AABA175D-0678-4096-90B3-18C0C6982306}"/>
                </a:ext>
              </a:extLst>
            </p:cNvPr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9888;p77">
              <a:extLst>
                <a:ext uri="{FF2B5EF4-FFF2-40B4-BE49-F238E27FC236}">
                  <a16:creationId xmlns:a16="http://schemas.microsoft.com/office/drawing/2014/main" id="{51DDF2AB-98B9-4FFF-904B-72C045809E07}"/>
                </a:ext>
              </a:extLst>
            </p:cNvPr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9889;p77">
              <a:extLst>
                <a:ext uri="{FF2B5EF4-FFF2-40B4-BE49-F238E27FC236}">
                  <a16:creationId xmlns:a16="http://schemas.microsoft.com/office/drawing/2014/main" id="{2D71AC0D-BA89-4B6D-9825-F8E0BD0D87B8}"/>
                </a:ext>
              </a:extLst>
            </p:cNvPr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9890;p77">
              <a:extLst>
                <a:ext uri="{FF2B5EF4-FFF2-40B4-BE49-F238E27FC236}">
                  <a16:creationId xmlns:a16="http://schemas.microsoft.com/office/drawing/2014/main" id="{D57775BA-22E5-414F-9724-E3431A104CDF}"/>
                </a:ext>
              </a:extLst>
            </p:cNvPr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9891;p77">
              <a:extLst>
                <a:ext uri="{FF2B5EF4-FFF2-40B4-BE49-F238E27FC236}">
                  <a16:creationId xmlns:a16="http://schemas.microsoft.com/office/drawing/2014/main" id="{20EFD86B-C732-4267-A244-598780871742}"/>
                </a:ext>
              </a:extLst>
            </p:cNvPr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13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98196D-B302-4461-B4CC-F21B64D6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3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DE8D3E-293E-4D4F-8ED4-3497B87B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1DE5C43-5F7B-4093-8B0E-EE25A54D848F}"/>
              </a:ext>
            </a:extLst>
          </p:cNvPr>
          <p:cNvSpPr txBox="1"/>
          <p:nvPr/>
        </p:nvSpPr>
        <p:spPr>
          <a:xfrm>
            <a:off x="1948068" y="188843"/>
            <a:ext cx="4084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Modelo Conceitual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4462C1-801A-4823-BEB4-A1F959A74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18" y="1028700"/>
            <a:ext cx="6184188" cy="3382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21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1DE5C43-5F7B-4093-8B0E-EE25A54D848F}"/>
              </a:ext>
            </a:extLst>
          </p:cNvPr>
          <p:cNvSpPr txBox="1"/>
          <p:nvPr/>
        </p:nvSpPr>
        <p:spPr>
          <a:xfrm>
            <a:off x="2365512" y="14493"/>
            <a:ext cx="318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3"/>
                </a:solidFill>
                <a:latin typeface="Bahnschrift SemiBold" panose="020B0502040204020203" pitchFamily="34" charset="0"/>
              </a:rPr>
              <a:t>Modelo Lógico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75A02-E752-46C4-B511-69A7A8EE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7" y="809910"/>
            <a:ext cx="6458011" cy="4229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4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376BA7D-EAB7-4DBE-8BF2-B20CE48C269F}"/>
              </a:ext>
            </a:extLst>
          </p:cNvPr>
          <p:cNvSpPr/>
          <p:nvPr/>
        </p:nvSpPr>
        <p:spPr>
          <a:xfrm>
            <a:off x="5695123" y="1828800"/>
            <a:ext cx="3240000" cy="222636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2ED27-C6A4-4A64-BB86-332A3676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4519" y="620143"/>
            <a:ext cx="7696200" cy="572700"/>
          </a:xfrm>
        </p:spPr>
        <p:txBody>
          <a:bodyPr/>
          <a:lstStyle/>
          <a:p>
            <a:pPr algn="ctr"/>
            <a:r>
              <a:rPr lang="pt-BR" sz="3600" dirty="0"/>
              <a:t>Cultivo de Soja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FE7E23-186C-4427-8613-DC99C46B8BAA}"/>
              </a:ext>
            </a:extLst>
          </p:cNvPr>
          <p:cNvSpPr txBox="1"/>
          <p:nvPr/>
        </p:nvSpPr>
        <p:spPr>
          <a:xfrm>
            <a:off x="718640" y="1689704"/>
            <a:ext cx="51898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chemeClr val="tx1"/>
                </a:solidFill>
                <a:effectLst/>
                <a:latin typeface="Whitney"/>
              </a:rPr>
              <a:t>A soja é a principal cultura do agronegócio brasileiro;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solidFill>
                <a:schemeClr val="tx1"/>
              </a:solidFill>
              <a:effectLst/>
              <a:latin typeface="Whitney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Whitney"/>
              </a:rPr>
              <a:t>Demanda populacional;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Whitney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Whitney"/>
              </a:rPr>
              <a:t>Mais 	efetivo que a pecuária;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Whitney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Whitney"/>
              </a:rPr>
              <a:t>Ciclo comercial de 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Whitney"/>
              </a:rPr>
              <a:t>115 a 125 dias.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Whitney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Whitney"/>
              </a:rPr>
              <a:t>Commodity</a:t>
            </a:r>
          </a:p>
          <a:p>
            <a:endParaRPr lang="pt-BR" sz="2000" b="1" dirty="0">
              <a:solidFill>
                <a:schemeClr val="tx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E92A9C9-8993-4E76-8EC0-475679A0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419" y="1967374"/>
            <a:ext cx="296940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750A996-7D49-41E7-B493-169DABDFE2AE}"/>
              </a:ext>
            </a:extLst>
          </p:cNvPr>
          <p:cNvSpPr txBox="1"/>
          <p:nvPr/>
        </p:nvSpPr>
        <p:spPr>
          <a:xfrm>
            <a:off x="2243137" y="161746"/>
            <a:ext cx="437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Playfair Display"/>
              </a:rPr>
              <a:t>Obrigado pela atenção de todos!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B4450DE-C4C1-42F8-8A32-C7AEFC2E3787}"/>
              </a:ext>
            </a:extLst>
          </p:cNvPr>
          <p:cNvSpPr txBox="1"/>
          <p:nvPr/>
        </p:nvSpPr>
        <p:spPr>
          <a:xfrm>
            <a:off x="2243137" y="1533703"/>
            <a:ext cx="3923414" cy="2371026"/>
          </a:xfrm>
          <a:prstGeom prst="rect">
            <a:avLst/>
          </a:prstGeom>
          <a:noFill/>
        </p:spPr>
        <p:txBody>
          <a:bodyPr wrap="none" numCol="1" rtlCol="0">
            <a:no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Membros:</a:t>
            </a:r>
          </a:p>
          <a:p>
            <a:pPr marL="285750" indent="-285750">
              <a:buClr>
                <a:schemeClr val="bg1"/>
              </a:buClr>
              <a:buFontTx/>
              <a:buChar char="●"/>
            </a:pPr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André de C L K Guimarães  </a:t>
            </a:r>
          </a:p>
          <a:p>
            <a:pPr marL="285750" indent="-285750">
              <a:buClr>
                <a:schemeClr val="bg1"/>
              </a:buClr>
              <a:buFontTx/>
              <a:buChar char="●"/>
            </a:pPr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Jorge Leão         			</a:t>
            </a:r>
          </a:p>
          <a:p>
            <a:pPr marL="285750" indent="-285750">
              <a:buClr>
                <a:schemeClr val="bg1"/>
              </a:buClr>
              <a:buFontTx/>
              <a:buChar char="●"/>
            </a:pPr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Kaio Raphael Zaniboni          </a:t>
            </a:r>
          </a:p>
          <a:p>
            <a:pPr marL="285750" indent="-285750">
              <a:buClr>
                <a:schemeClr val="bg1"/>
              </a:buClr>
              <a:buFontTx/>
              <a:buChar char="●"/>
            </a:pPr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Kennedy Florentino             </a:t>
            </a:r>
          </a:p>
          <a:p>
            <a:pPr marL="285750" indent="-285750">
              <a:buClr>
                <a:schemeClr val="bg1"/>
              </a:buClr>
              <a:buFontTx/>
              <a:buChar char="●"/>
            </a:pPr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Lucas Castrillo Pulcino        </a:t>
            </a:r>
          </a:p>
          <a:p>
            <a:pPr marL="285750" indent="-285750">
              <a:buClr>
                <a:schemeClr val="bg1"/>
              </a:buClr>
              <a:buFontTx/>
              <a:buChar char="●"/>
            </a:pPr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Luiz Felipe Dias Ekstein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A2E50F-83A9-4E7D-A3DC-7D137E5E3F68}"/>
              </a:ext>
            </a:extLst>
          </p:cNvPr>
          <p:cNvSpPr txBox="1"/>
          <p:nvPr/>
        </p:nvSpPr>
        <p:spPr>
          <a:xfrm>
            <a:off x="5397019" y="1428750"/>
            <a:ext cx="1539064" cy="2475979"/>
          </a:xfrm>
          <a:prstGeom prst="rect">
            <a:avLst/>
          </a:prstGeom>
          <a:noFill/>
        </p:spPr>
        <p:txBody>
          <a:bodyPr wrap="none" numCol="1" rtlCol="0">
            <a:noAutofit/>
          </a:bodyPr>
          <a:lstStyle/>
          <a:p>
            <a:endParaRPr lang="pt-BR" sz="1800" dirty="0">
              <a:solidFill>
                <a:schemeClr val="bg1"/>
              </a:solidFill>
              <a:latin typeface="Exo"/>
              <a:cs typeface="Rajdhani" panose="020B0604020202020204" charset="0"/>
            </a:endParaRPr>
          </a:p>
          <a:p>
            <a:endParaRPr lang="pt-BR" sz="1800" dirty="0">
              <a:solidFill>
                <a:schemeClr val="bg1"/>
              </a:solidFill>
              <a:latin typeface="Exo"/>
              <a:cs typeface="Rajdhani" panose="020B060402020202020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RA: 01211004  </a:t>
            </a:r>
          </a:p>
          <a:p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RA: 01211070			</a:t>
            </a:r>
          </a:p>
          <a:p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RA: 01211076</a:t>
            </a:r>
            <a:endParaRPr lang="pt-BR" sz="1600" dirty="0">
              <a:solidFill>
                <a:schemeClr val="bg1"/>
              </a:solidFill>
              <a:latin typeface="Exo"/>
              <a:cs typeface="Rajdhani" panose="020B0604020202020204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RA: 01211078</a:t>
            </a:r>
          </a:p>
          <a:p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RA: 01211083</a:t>
            </a:r>
          </a:p>
          <a:p>
            <a:r>
              <a:rPr lang="pt-BR" sz="1800" dirty="0">
                <a:solidFill>
                  <a:schemeClr val="bg1"/>
                </a:solidFill>
                <a:latin typeface="Exo"/>
                <a:cs typeface="Rajdhani" panose="020B0604020202020204" charset="0"/>
              </a:rPr>
              <a:t>RA: 01211088</a:t>
            </a:r>
          </a:p>
        </p:txBody>
      </p:sp>
    </p:spTree>
    <p:extLst>
      <p:ext uri="{BB962C8B-B14F-4D97-AF65-F5344CB8AC3E}">
        <p14:creationId xmlns:p14="http://schemas.microsoft.com/office/powerpoint/2010/main" val="14360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Maiores produtores de soja no mundo</a:t>
            </a:r>
            <a:endParaRPr dirty="0"/>
          </a:p>
        </p:txBody>
      </p:sp>
      <p:grpSp>
        <p:nvGrpSpPr>
          <p:cNvPr id="522" name="Google Shape;522;p58"/>
          <p:cNvGrpSpPr/>
          <p:nvPr/>
        </p:nvGrpSpPr>
        <p:grpSpPr>
          <a:xfrm>
            <a:off x="3867528" y="1726478"/>
            <a:ext cx="4197446" cy="2236133"/>
            <a:chOff x="233350" y="949250"/>
            <a:chExt cx="7137300" cy="3802300"/>
          </a:xfrm>
        </p:grpSpPr>
        <p:sp>
          <p:nvSpPr>
            <p:cNvPr id="523" name="Google Shape;523;p5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5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58"/>
          <p:cNvSpPr txBox="1">
            <a:spLocks noGrp="1"/>
          </p:cNvSpPr>
          <p:nvPr>
            <p:ph type="title"/>
          </p:nvPr>
        </p:nvSpPr>
        <p:spPr>
          <a:xfrm>
            <a:off x="1022134" y="1176788"/>
            <a:ext cx="10920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</a:rPr>
              <a:t>1º Brasil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575" name="Google Shape;575;p58"/>
          <p:cNvSpPr txBox="1">
            <a:spLocks noGrp="1"/>
          </p:cNvSpPr>
          <p:nvPr>
            <p:ph type="body" idx="4294967295"/>
          </p:nvPr>
        </p:nvSpPr>
        <p:spPr>
          <a:xfrm>
            <a:off x="970932" y="1472255"/>
            <a:ext cx="2842513" cy="864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" sz="1400" dirty="0"/>
              <a:t>O Brasil </a:t>
            </a:r>
            <a:r>
              <a:rPr lang="pt-BR" sz="1400" dirty="0"/>
              <a:t>possuí </a:t>
            </a:r>
            <a:r>
              <a:rPr lang="pt-BR" sz="1400" b="1" dirty="0">
                <a:solidFill>
                  <a:schemeClr val="accent3"/>
                </a:solidFill>
              </a:rPr>
              <a:t>34,4% </a:t>
            </a:r>
            <a:r>
              <a:rPr lang="pt-BR" sz="1400" dirty="0"/>
              <a:t>da produção mundial de </a:t>
            </a:r>
            <a:r>
              <a:rPr lang="pt-BR" sz="1400" b="1" dirty="0">
                <a:solidFill>
                  <a:schemeClr val="accent3"/>
                </a:solidFill>
              </a:rPr>
              <a:t>soja </a:t>
            </a:r>
            <a:r>
              <a:rPr lang="pt-BR" sz="1400" dirty="0">
                <a:solidFill>
                  <a:schemeClr val="tx1"/>
                </a:solidFill>
              </a:rPr>
              <a:t>com </a:t>
            </a:r>
            <a:r>
              <a:rPr lang="pt-BR" sz="1400" b="1" dirty="0">
                <a:solidFill>
                  <a:schemeClr val="accent3"/>
                </a:solidFill>
              </a:rPr>
              <a:t>124,8 milhões </a:t>
            </a:r>
            <a:r>
              <a:rPr lang="pt-BR" sz="1400" dirty="0"/>
              <a:t>de toneladas produzidas em 2020</a:t>
            </a:r>
            <a:endParaRPr sz="1400" b="1" dirty="0">
              <a:solidFill>
                <a:schemeClr val="accent3"/>
              </a:solidFill>
            </a:endParaRPr>
          </a:p>
        </p:txBody>
      </p:sp>
      <p:sp>
        <p:nvSpPr>
          <p:cNvPr id="576" name="Google Shape;576;p58"/>
          <p:cNvSpPr txBox="1">
            <a:spLocks noGrp="1"/>
          </p:cNvSpPr>
          <p:nvPr>
            <p:ph type="title"/>
          </p:nvPr>
        </p:nvSpPr>
        <p:spPr>
          <a:xfrm>
            <a:off x="1022134" y="2248838"/>
            <a:ext cx="10920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5"/>
                </a:solidFill>
              </a:rPr>
              <a:t>2º EUA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577" name="Google Shape;577;p58"/>
          <p:cNvSpPr txBox="1">
            <a:spLocks noGrp="1"/>
          </p:cNvSpPr>
          <p:nvPr>
            <p:ph type="body" idx="4294967295"/>
          </p:nvPr>
        </p:nvSpPr>
        <p:spPr>
          <a:xfrm>
            <a:off x="961160" y="2531488"/>
            <a:ext cx="2978044" cy="1153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" sz="1400" dirty="0"/>
              <a:t>Os Estados Unidos possuem </a:t>
            </a:r>
            <a:r>
              <a:rPr lang="en" sz="1400" b="1" dirty="0">
                <a:solidFill>
                  <a:schemeClr val="accent3"/>
                </a:solidFill>
              </a:rPr>
              <a:t>32,3%</a:t>
            </a:r>
            <a:r>
              <a:rPr lang="en" sz="1400" dirty="0"/>
              <a:t> da produção mundial de </a:t>
            </a:r>
            <a:r>
              <a:rPr lang="en" sz="1400" b="1" dirty="0">
                <a:solidFill>
                  <a:schemeClr val="accent3"/>
                </a:solidFill>
              </a:rPr>
              <a:t>soja</a:t>
            </a:r>
            <a:r>
              <a:rPr lang="en" sz="1400" dirty="0">
                <a:solidFill>
                  <a:schemeClr val="tx1"/>
                </a:solidFill>
              </a:rPr>
              <a:t> com </a:t>
            </a:r>
            <a:r>
              <a:rPr lang="pt-BR" sz="1400" b="1" dirty="0">
                <a:solidFill>
                  <a:schemeClr val="accent3"/>
                </a:solidFill>
              </a:rPr>
              <a:t>96,6 milhões </a:t>
            </a:r>
            <a:r>
              <a:rPr lang="pt-BR" sz="1400" dirty="0"/>
              <a:t>de toneladas produzidas em 2020.</a:t>
            </a:r>
            <a:endParaRPr sz="1400" b="1" dirty="0">
              <a:solidFill>
                <a:schemeClr val="accent3"/>
              </a:solidFill>
            </a:endParaRPr>
          </a:p>
        </p:txBody>
      </p:sp>
      <p:sp>
        <p:nvSpPr>
          <p:cNvPr id="578" name="Google Shape;578;p58"/>
          <p:cNvSpPr txBox="1">
            <a:spLocks noGrp="1"/>
          </p:cNvSpPr>
          <p:nvPr>
            <p:ph type="title"/>
          </p:nvPr>
        </p:nvSpPr>
        <p:spPr>
          <a:xfrm>
            <a:off x="1021963" y="3538542"/>
            <a:ext cx="1403409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</a:rPr>
              <a:t>3º Argentina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579" name="Google Shape;579;p58"/>
          <p:cNvSpPr txBox="1">
            <a:spLocks noGrp="1"/>
          </p:cNvSpPr>
          <p:nvPr>
            <p:ph type="body" idx="4294967295"/>
          </p:nvPr>
        </p:nvSpPr>
        <p:spPr>
          <a:xfrm>
            <a:off x="1022108" y="3792014"/>
            <a:ext cx="2147999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A Argentina fecha o top 3, detendo </a:t>
            </a:r>
            <a:r>
              <a:rPr lang="en" sz="1400" b="1" dirty="0">
                <a:solidFill>
                  <a:schemeClr val="accent3"/>
                </a:solidFill>
              </a:rPr>
              <a:t>15,6% </a:t>
            </a:r>
            <a:r>
              <a:rPr lang="en" sz="1400" dirty="0">
                <a:solidFill>
                  <a:schemeClr val="dk1"/>
                </a:solidFill>
              </a:rPr>
              <a:t>da produção mundial de </a:t>
            </a:r>
            <a:r>
              <a:rPr lang="en" sz="1400" b="1" dirty="0">
                <a:solidFill>
                  <a:schemeClr val="accent3"/>
                </a:solidFill>
              </a:rPr>
              <a:t>soja </a:t>
            </a:r>
            <a:r>
              <a:rPr lang="en" sz="1400" dirty="0">
                <a:solidFill>
                  <a:schemeClr val="tx1"/>
                </a:solidFill>
              </a:rPr>
              <a:t>com</a:t>
            </a:r>
            <a:r>
              <a:rPr lang="en" sz="1400" b="1" dirty="0">
                <a:solidFill>
                  <a:schemeClr val="accent3"/>
                </a:solidFill>
              </a:rPr>
              <a:t> 49,6 milhões </a:t>
            </a:r>
            <a:r>
              <a:rPr lang="en" sz="1400" dirty="0">
                <a:solidFill>
                  <a:schemeClr val="tx1"/>
                </a:solidFill>
              </a:rPr>
              <a:t>de toneladas.</a:t>
            </a:r>
            <a:endParaRPr sz="1400" dirty="0">
              <a:solidFill>
                <a:schemeClr val="tx1"/>
              </a:solidFill>
            </a:endParaRPr>
          </a:p>
        </p:txBody>
      </p:sp>
      <p:grpSp>
        <p:nvGrpSpPr>
          <p:cNvPr id="580" name="Google Shape;580;p58"/>
          <p:cNvGrpSpPr/>
          <p:nvPr/>
        </p:nvGrpSpPr>
        <p:grpSpPr>
          <a:xfrm>
            <a:off x="859235" y="1302806"/>
            <a:ext cx="162896" cy="278710"/>
            <a:chOff x="7601242" y="3729267"/>
            <a:chExt cx="222566" cy="380803"/>
          </a:xfrm>
        </p:grpSpPr>
        <p:sp>
          <p:nvSpPr>
            <p:cNvPr id="581" name="Google Shape;581;p58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8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58"/>
          <p:cNvGrpSpPr/>
          <p:nvPr/>
        </p:nvGrpSpPr>
        <p:grpSpPr>
          <a:xfrm>
            <a:off x="859235" y="2432393"/>
            <a:ext cx="162896" cy="278710"/>
            <a:chOff x="7601242" y="3729267"/>
            <a:chExt cx="222566" cy="380803"/>
          </a:xfrm>
          <a:solidFill>
            <a:schemeClr val="accent3">
              <a:lumMod val="75000"/>
              <a:lumOff val="25000"/>
            </a:schemeClr>
          </a:solidFill>
        </p:grpSpPr>
        <p:sp>
          <p:nvSpPr>
            <p:cNvPr id="584" name="Google Shape;584;p58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8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6" name="Google Shape;586;p58"/>
          <p:cNvGrpSpPr/>
          <p:nvPr/>
        </p:nvGrpSpPr>
        <p:grpSpPr>
          <a:xfrm>
            <a:off x="844661" y="3601537"/>
            <a:ext cx="162896" cy="278710"/>
            <a:chOff x="7601242" y="3729267"/>
            <a:chExt cx="222566" cy="380803"/>
          </a:xfrm>
        </p:grpSpPr>
        <p:sp>
          <p:nvSpPr>
            <p:cNvPr id="587" name="Google Shape;587;p58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58"/>
          <p:cNvGrpSpPr/>
          <p:nvPr/>
        </p:nvGrpSpPr>
        <p:grpSpPr>
          <a:xfrm>
            <a:off x="5015098" y="2997636"/>
            <a:ext cx="162896" cy="278710"/>
            <a:chOff x="7601242" y="3729267"/>
            <a:chExt cx="222566" cy="380803"/>
          </a:xfrm>
        </p:grpSpPr>
        <p:sp>
          <p:nvSpPr>
            <p:cNvPr id="590" name="Google Shape;590;p58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8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58"/>
          <p:cNvGrpSpPr/>
          <p:nvPr/>
        </p:nvGrpSpPr>
        <p:grpSpPr>
          <a:xfrm>
            <a:off x="4906976" y="3312696"/>
            <a:ext cx="162896" cy="278710"/>
            <a:chOff x="7601242" y="3729267"/>
            <a:chExt cx="222566" cy="380803"/>
          </a:xfrm>
        </p:grpSpPr>
        <p:sp>
          <p:nvSpPr>
            <p:cNvPr id="611" name="Google Shape;611;p58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8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583;p58">
            <a:extLst>
              <a:ext uri="{FF2B5EF4-FFF2-40B4-BE49-F238E27FC236}">
                <a16:creationId xmlns:a16="http://schemas.microsoft.com/office/drawing/2014/main" id="{3E985D77-4773-4821-B9FF-F740EC5A87E2}"/>
              </a:ext>
            </a:extLst>
          </p:cNvPr>
          <p:cNvGrpSpPr/>
          <p:nvPr/>
        </p:nvGrpSpPr>
        <p:grpSpPr>
          <a:xfrm>
            <a:off x="4385897" y="2029728"/>
            <a:ext cx="162896" cy="278710"/>
            <a:chOff x="7601242" y="3729267"/>
            <a:chExt cx="222566" cy="380803"/>
          </a:xfrm>
          <a:solidFill>
            <a:schemeClr val="accent3">
              <a:lumMod val="75000"/>
              <a:lumOff val="25000"/>
            </a:schemeClr>
          </a:solidFill>
        </p:grpSpPr>
        <p:sp>
          <p:nvSpPr>
            <p:cNvPr id="101" name="Google Shape;584;p58">
              <a:extLst>
                <a:ext uri="{FF2B5EF4-FFF2-40B4-BE49-F238E27FC236}">
                  <a16:creationId xmlns:a16="http://schemas.microsoft.com/office/drawing/2014/main" id="{9BF6183F-1A34-41C1-A519-5C9F93C7B5F9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85;p58">
              <a:extLst>
                <a:ext uri="{FF2B5EF4-FFF2-40B4-BE49-F238E27FC236}">
                  <a16:creationId xmlns:a16="http://schemas.microsoft.com/office/drawing/2014/main" id="{C7B30ADC-3C7E-4C35-811C-FB6DE6B74271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/>
      <p:bldP spid="574" grpId="0"/>
      <p:bldP spid="575" grpId="0" build="p"/>
      <p:bldP spid="576" grpId="0"/>
      <p:bldP spid="577" grpId="0" build="p"/>
      <p:bldP spid="578" grpId="0"/>
      <p:bldP spid="57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DE7D1-8573-49ED-B47B-20EE1217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77930"/>
            <a:ext cx="3200400" cy="374700"/>
          </a:xfrm>
        </p:spPr>
        <p:txBody>
          <a:bodyPr/>
          <a:lstStyle/>
          <a:p>
            <a:r>
              <a:rPr lang="pt-BR" sz="3600" dirty="0"/>
              <a:t>E o problema 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8AC230-AE7D-49DD-8477-437907E19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1" y="2315302"/>
            <a:ext cx="2705100" cy="2236820"/>
          </a:xfrm>
        </p:spPr>
        <p:txBody>
          <a:bodyPr/>
          <a:lstStyle/>
          <a:p>
            <a:r>
              <a:rPr lang="pt-BR" dirty="0"/>
              <a:t>Irrigação;</a:t>
            </a:r>
          </a:p>
          <a:p>
            <a:endParaRPr lang="pt-BR" dirty="0"/>
          </a:p>
          <a:p>
            <a:r>
              <a:rPr lang="pt-BR" dirty="0"/>
              <a:t>Tempo;</a:t>
            </a:r>
          </a:p>
          <a:p>
            <a:endParaRPr lang="pt-BR" dirty="0"/>
          </a:p>
          <a:p>
            <a:r>
              <a:rPr lang="pt-BR" dirty="0"/>
              <a:t> Perda de dinheiro.</a:t>
            </a:r>
          </a:p>
        </p:txBody>
      </p:sp>
    </p:spTree>
    <p:extLst>
      <p:ext uri="{BB962C8B-B14F-4D97-AF65-F5344CB8AC3E}">
        <p14:creationId xmlns:p14="http://schemas.microsoft.com/office/powerpoint/2010/main" val="367607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>
            <a:spLocks noGrp="1"/>
          </p:cNvSpPr>
          <p:nvPr>
            <p:ph type="title"/>
          </p:nvPr>
        </p:nvSpPr>
        <p:spPr>
          <a:xfrm>
            <a:off x="228600" y="1677820"/>
            <a:ext cx="3289061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ctr">
              <a:spcAft>
                <a:spcPts val="1600"/>
              </a:spcAft>
            </a:pPr>
            <a:r>
              <a:rPr lang="pt-BR" sz="1600" b="0" dirty="0"/>
              <a:t>Irrigação natural:</a:t>
            </a:r>
          </a:p>
        </p:txBody>
      </p:sp>
      <p:sp>
        <p:nvSpPr>
          <p:cNvPr id="435" name="Google Shape;435;p50"/>
          <p:cNvSpPr txBox="1">
            <a:spLocks noGrp="1"/>
          </p:cNvSpPr>
          <p:nvPr>
            <p:ph type="body" idx="1"/>
          </p:nvPr>
        </p:nvSpPr>
        <p:spPr>
          <a:xfrm>
            <a:off x="314814" y="2539246"/>
            <a:ext cx="2705100" cy="1652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endParaRPr lang="pt-BR" dirty="0"/>
          </a:p>
          <a:p>
            <a:pPr marL="285750" indent="-285750">
              <a:spcAft>
                <a:spcPts val="1600"/>
              </a:spcAft>
            </a:pPr>
            <a:endParaRPr lang="pt-BR" dirty="0"/>
          </a:p>
          <a:p>
            <a:pPr marL="285750" indent="-285750">
              <a:spcAft>
                <a:spcPts val="1600"/>
              </a:spcAft>
            </a:pPr>
            <a:endParaRPr dirty="0"/>
          </a:p>
        </p:txBody>
      </p:sp>
      <p:sp>
        <p:nvSpPr>
          <p:cNvPr id="5" name="Google Shape;521;p58">
            <a:extLst>
              <a:ext uri="{FF2B5EF4-FFF2-40B4-BE49-F238E27FC236}">
                <a16:creationId xmlns:a16="http://schemas.microsoft.com/office/drawing/2014/main" id="{FF589F31-6A13-4FE8-8875-094C4BF6F067}"/>
              </a:ext>
            </a:extLst>
          </p:cNvPr>
          <p:cNvSpPr txBox="1">
            <a:spLocks/>
          </p:cNvSpPr>
          <p:nvPr/>
        </p:nvSpPr>
        <p:spPr>
          <a:xfrm>
            <a:off x="0" y="1292470"/>
            <a:ext cx="38779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 sz="2000" dirty="0"/>
              <a:t>Quem sofre com este problema 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5E26A08-7D30-414A-ABEE-891D0A6AD745}"/>
              </a:ext>
            </a:extLst>
          </p:cNvPr>
          <p:cNvSpPr txBox="1"/>
          <p:nvPr/>
        </p:nvSpPr>
        <p:spPr>
          <a:xfrm>
            <a:off x="228600" y="2089862"/>
            <a:ext cx="30843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●"/>
            </a:pPr>
            <a:r>
              <a:rPr lang="pt-BR" i="0" dirty="0">
                <a:solidFill>
                  <a:schemeClr val="tx1"/>
                </a:solidFill>
                <a:effectLst/>
                <a:latin typeface="Whitney"/>
              </a:rPr>
              <a:t>Falta de água em períodos de seca;</a:t>
            </a:r>
          </a:p>
          <a:p>
            <a:endParaRPr lang="pt-BR" i="0" dirty="0">
              <a:solidFill>
                <a:schemeClr val="tx1"/>
              </a:solidFill>
              <a:effectLst/>
              <a:latin typeface="Whitney"/>
            </a:endParaRPr>
          </a:p>
          <a:p>
            <a:pPr marL="285750" indent="-285750">
              <a:buFontTx/>
              <a:buChar char="●"/>
            </a:pPr>
            <a:r>
              <a:rPr lang="pt-BR" i="0" dirty="0">
                <a:solidFill>
                  <a:schemeClr val="tx1"/>
                </a:solidFill>
                <a:effectLst/>
                <a:latin typeface="Whitney"/>
              </a:rPr>
              <a:t>Tempo gasto para cobertura de toda área da produção; </a:t>
            </a:r>
          </a:p>
          <a:p>
            <a:pPr marL="285750" indent="-285750">
              <a:buFontTx/>
              <a:buChar char="●"/>
            </a:pPr>
            <a:endParaRPr lang="pt-BR" i="0" dirty="0">
              <a:solidFill>
                <a:schemeClr val="tx1"/>
              </a:solidFill>
              <a:effectLst/>
              <a:latin typeface="Whitney"/>
            </a:endParaRPr>
          </a:p>
          <a:p>
            <a:pPr marL="285750" indent="-285750">
              <a:buFontTx/>
              <a:buChar char="●"/>
            </a:pPr>
            <a:r>
              <a:rPr lang="pt-BR" i="0" dirty="0">
                <a:solidFill>
                  <a:schemeClr val="tx1"/>
                </a:solidFill>
                <a:effectLst/>
                <a:latin typeface="Whitney"/>
              </a:rPr>
              <a:t>Desperdício; </a:t>
            </a:r>
          </a:p>
          <a:p>
            <a:pPr marL="285750" indent="-285750">
              <a:buFontTx/>
              <a:buChar char="●"/>
            </a:pPr>
            <a:endParaRPr lang="pt-BR" i="0" dirty="0">
              <a:solidFill>
                <a:schemeClr val="tx1"/>
              </a:solidFill>
              <a:effectLst/>
              <a:latin typeface="Whitney"/>
            </a:endParaRPr>
          </a:p>
          <a:p>
            <a:pPr marL="285750" indent="-285750">
              <a:buFontTx/>
              <a:buChar char="●"/>
            </a:pPr>
            <a:r>
              <a:rPr lang="pt-BR" i="0" dirty="0">
                <a:solidFill>
                  <a:schemeClr val="tx1"/>
                </a:solidFill>
                <a:effectLst/>
                <a:latin typeface="Whitney"/>
              </a:rPr>
              <a:t>Falta de feedback em relação ao gasto de água e umidade do solo.</a:t>
            </a:r>
            <a:br>
              <a:rPr lang="pt-BR" dirty="0"/>
            </a:b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/>
      <p:bldP spid="5" grpId="0"/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 txBox="1">
            <a:spLocks noGrp="1"/>
          </p:cNvSpPr>
          <p:nvPr>
            <p:ph type="title"/>
          </p:nvPr>
        </p:nvSpPr>
        <p:spPr>
          <a:xfrm>
            <a:off x="5357192" y="1190113"/>
            <a:ext cx="3786808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dirty="0">
                <a:solidFill>
                  <a:schemeClr val="accent3"/>
                </a:solidFill>
                <a:effectLst/>
              </a:rPr>
              <a:t>Sistema de irrigação:</a:t>
            </a:r>
            <a:endParaRPr sz="1600" dirty="0">
              <a:solidFill>
                <a:schemeClr val="accent3"/>
              </a:solidFill>
            </a:endParaRPr>
          </a:p>
        </p:txBody>
      </p:sp>
      <p:sp>
        <p:nvSpPr>
          <p:cNvPr id="441" name="Google Shape;441;p51"/>
          <p:cNvSpPr txBox="1">
            <a:spLocks noGrp="1"/>
          </p:cNvSpPr>
          <p:nvPr>
            <p:ph type="body" idx="1"/>
          </p:nvPr>
        </p:nvSpPr>
        <p:spPr>
          <a:xfrm>
            <a:off x="5595731" y="1683300"/>
            <a:ext cx="2705100" cy="2124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</a:pPr>
            <a:r>
              <a:rPr lang="pt-BR" b="0" i="0" dirty="0">
                <a:solidFill>
                  <a:schemeClr val="tx1"/>
                </a:solidFill>
                <a:effectLst/>
                <a:latin typeface="Whitney"/>
              </a:rPr>
              <a:t>Grande desperdício de água;</a:t>
            </a:r>
          </a:p>
          <a:p>
            <a:pPr marL="285750" indent="-285750" algn="l">
              <a:spcAft>
                <a:spcPts val="1600"/>
              </a:spcAft>
            </a:pPr>
            <a:r>
              <a:rPr lang="pt-BR" b="0" i="0" dirty="0">
                <a:solidFill>
                  <a:schemeClr val="tx1"/>
                </a:solidFill>
                <a:effectLst/>
                <a:latin typeface="Whitney"/>
              </a:rPr>
              <a:t> O excesso da umidade do solo no plantio;</a:t>
            </a:r>
          </a:p>
          <a:p>
            <a:pPr marL="285750" indent="-285750" algn="l">
              <a:spcAft>
                <a:spcPts val="1600"/>
              </a:spcAft>
            </a:pPr>
            <a:r>
              <a:rPr lang="pt-BR" b="0" i="0" dirty="0">
                <a:solidFill>
                  <a:schemeClr val="tx1"/>
                </a:solidFill>
                <a:effectLst/>
                <a:latin typeface="Whitney"/>
              </a:rPr>
              <a:t>Poluição atmosférica.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Google Shape;521;p58">
            <a:extLst>
              <a:ext uri="{FF2B5EF4-FFF2-40B4-BE49-F238E27FC236}">
                <a16:creationId xmlns:a16="http://schemas.microsoft.com/office/drawing/2014/main" id="{A1AE66D8-7053-4D26-BC80-40E5A7D3D2DF}"/>
              </a:ext>
            </a:extLst>
          </p:cNvPr>
          <p:cNvSpPr txBox="1">
            <a:spLocks/>
          </p:cNvSpPr>
          <p:nvPr/>
        </p:nvSpPr>
        <p:spPr>
          <a:xfrm>
            <a:off x="5428422" y="725250"/>
            <a:ext cx="3715578" cy="572700"/>
          </a:xfrm>
          <a:prstGeom prst="rect">
            <a:avLst/>
          </a:prstGeom>
          <a:solidFill>
            <a:srgbClr val="F4F7D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 sz="2000" dirty="0"/>
              <a:t>Quem sofre com este problema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  <p:bldP spid="441" grpId="0" uiExpand="1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>
            <a:spLocks noGrp="1"/>
          </p:cNvSpPr>
          <p:nvPr>
            <p:ph type="title"/>
          </p:nvPr>
        </p:nvSpPr>
        <p:spPr>
          <a:xfrm>
            <a:off x="311700" y="310644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dirty="0">
                <a:solidFill>
                  <a:schemeClr val="accent3"/>
                </a:solidFill>
              </a:rPr>
              <a:t>O problema afeta os aspectos de sustentabilidade </a:t>
            </a:r>
          </a:p>
        </p:txBody>
      </p:sp>
      <p:sp>
        <p:nvSpPr>
          <p:cNvPr id="351" name="Google Shape;351;p46"/>
          <p:cNvSpPr txBox="1">
            <a:spLocks noGrp="1"/>
          </p:cNvSpPr>
          <p:nvPr>
            <p:ph type="title"/>
          </p:nvPr>
        </p:nvSpPr>
        <p:spPr>
          <a:xfrm>
            <a:off x="723975" y="1622275"/>
            <a:ext cx="10920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5"/>
                </a:solidFill>
              </a:rPr>
              <a:t>Água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352" name="Google Shape;352;p46"/>
          <p:cNvSpPr txBox="1">
            <a:spLocks noGrp="1"/>
          </p:cNvSpPr>
          <p:nvPr>
            <p:ph type="body" idx="4294967295"/>
          </p:nvPr>
        </p:nvSpPr>
        <p:spPr>
          <a:xfrm>
            <a:off x="723975" y="1969825"/>
            <a:ext cx="20193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Irrigação em excesso.</a:t>
            </a:r>
            <a:endParaRPr sz="1400" dirty="0"/>
          </a:p>
        </p:txBody>
      </p:sp>
      <p:sp>
        <p:nvSpPr>
          <p:cNvPr id="353" name="Google Shape;353;p46"/>
          <p:cNvSpPr txBox="1">
            <a:spLocks noGrp="1"/>
          </p:cNvSpPr>
          <p:nvPr>
            <p:ph type="title"/>
          </p:nvPr>
        </p:nvSpPr>
        <p:spPr>
          <a:xfrm>
            <a:off x="644241" y="3086721"/>
            <a:ext cx="2222243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</a:rPr>
              <a:t>Perda de rendimento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354" name="Google Shape;354;p46"/>
          <p:cNvSpPr txBox="1">
            <a:spLocks noGrp="1"/>
          </p:cNvSpPr>
          <p:nvPr>
            <p:ph type="body" idx="4294967295"/>
          </p:nvPr>
        </p:nvSpPr>
        <p:spPr>
          <a:xfrm>
            <a:off x="658006" y="3412221"/>
            <a:ext cx="2172603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/>
              <a:t>Umidade impacta no rendimento do plantio.</a:t>
            </a:r>
            <a:endParaRPr sz="1400" dirty="0"/>
          </a:p>
        </p:txBody>
      </p:sp>
      <p:sp>
        <p:nvSpPr>
          <p:cNvPr id="355" name="Google Shape;355;p46"/>
          <p:cNvSpPr txBox="1">
            <a:spLocks noGrp="1"/>
          </p:cNvSpPr>
          <p:nvPr>
            <p:ph type="title"/>
          </p:nvPr>
        </p:nvSpPr>
        <p:spPr>
          <a:xfrm>
            <a:off x="7328204" y="1622275"/>
            <a:ext cx="10920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</a:rPr>
              <a:t>Solo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356" name="Google Shape;356;p46"/>
          <p:cNvSpPr txBox="1">
            <a:spLocks noGrp="1"/>
          </p:cNvSpPr>
          <p:nvPr>
            <p:ph type="body" idx="4294967295"/>
          </p:nvPr>
        </p:nvSpPr>
        <p:spPr>
          <a:xfrm>
            <a:off x="6152117" y="1929738"/>
            <a:ext cx="2402522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/>
              <a:t>Menor produtividade resulta em necessidade de expansão.</a:t>
            </a:r>
            <a:endParaRPr sz="1400" dirty="0"/>
          </a:p>
        </p:txBody>
      </p:sp>
      <p:sp>
        <p:nvSpPr>
          <p:cNvPr id="357" name="Google Shape;357;p46"/>
          <p:cNvSpPr txBox="1">
            <a:spLocks noGrp="1"/>
          </p:cNvSpPr>
          <p:nvPr>
            <p:ph type="title"/>
          </p:nvPr>
        </p:nvSpPr>
        <p:spPr>
          <a:xfrm>
            <a:off x="7353378" y="3147100"/>
            <a:ext cx="1066647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5"/>
                </a:solidFill>
              </a:rPr>
              <a:t>Pragas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358" name="Google Shape;358;p46"/>
          <p:cNvSpPr txBox="1">
            <a:spLocks noGrp="1"/>
          </p:cNvSpPr>
          <p:nvPr>
            <p:ph type="body" idx="4294967295"/>
          </p:nvPr>
        </p:nvSpPr>
        <p:spPr>
          <a:xfrm>
            <a:off x="6406976" y="3488246"/>
            <a:ext cx="2067228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Pragas que se beneficiam da umidade do solo.</a:t>
            </a:r>
            <a:endParaRPr sz="1400" dirty="0"/>
          </a:p>
        </p:txBody>
      </p:sp>
      <p:cxnSp>
        <p:nvCxnSpPr>
          <p:cNvPr id="359" name="Google Shape;359;p46"/>
          <p:cNvCxnSpPr>
            <a:stCxn id="351" idx="3"/>
          </p:cNvCxnSpPr>
          <p:nvPr/>
        </p:nvCxnSpPr>
        <p:spPr>
          <a:xfrm>
            <a:off x="1815975" y="1824625"/>
            <a:ext cx="1489200" cy="404100"/>
          </a:xfrm>
          <a:prstGeom prst="bentConnector3">
            <a:avLst>
              <a:gd name="adj1" fmla="val 69299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6"/>
          <p:cNvCxnSpPr>
            <a:cxnSpLocks/>
            <a:stCxn id="353" idx="3"/>
          </p:cNvCxnSpPr>
          <p:nvPr/>
        </p:nvCxnSpPr>
        <p:spPr>
          <a:xfrm>
            <a:off x="2866484" y="3289071"/>
            <a:ext cx="426694" cy="2741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6"/>
          <p:cNvCxnSpPr>
            <a:stCxn id="355" idx="1"/>
          </p:cNvCxnSpPr>
          <p:nvPr/>
        </p:nvCxnSpPr>
        <p:spPr>
          <a:xfrm flipH="1">
            <a:off x="5619704" y="1824625"/>
            <a:ext cx="1708500" cy="404100"/>
          </a:xfrm>
          <a:prstGeom prst="bentConnector3">
            <a:avLst>
              <a:gd name="adj1" fmla="val 69334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6"/>
          <p:cNvCxnSpPr/>
          <p:nvPr/>
        </p:nvCxnSpPr>
        <p:spPr>
          <a:xfrm flipH="1">
            <a:off x="5657804" y="3349450"/>
            <a:ext cx="1670400" cy="25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3" name="Google Shape;363;p46"/>
          <p:cNvSpPr/>
          <p:nvPr/>
        </p:nvSpPr>
        <p:spPr>
          <a:xfrm rot="2700000">
            <a:off x="4509877" y="1762954"/>
            <a:ext cx="1234627" cy="1201583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46"/>
          <p:cNvSpPr/>
          <p:nvPr/>
        </p:nvSpPr>
        <p:spPr>
          <a:xfrm rot="2700000">
            <a:off x="4814294" y="1921266"/>
            <a:ext cx="681797" cy="650643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p46"/>
          <p:cNvSpPr/>
          <p:nvPr/>
        </p:nvSpPr>
        <p:spPr>
          <a:xfrm rot="2700000">
            <a:off x="4389598" y="3047355"/>
            <a:ext cx="1354520" cy="1202202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/>
          <p:nvPr/>
        </p:nvSpPr>
        <p:spPr>
          <a:xfrm rot="2700000">
            <a:off x="4772671" y="3280083"/>
            <a:ext cx="738341" cy="649816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 rot="2700000">
            <a:off x="3284856" y="1591672"/>
            <a:ext cx="1242132" cy="1216148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46"/>
          <p:cNvSpPr/>
          <p:nvPr/>
        </p:nvSpPr>
        <p:spPr>
          <a:xfrm rot="2700000">
            <a:off x="3442194" y="1883612"/>
            <a:ext cx="714607" cy="650643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p46"/>
          <p:cNvSpPr/>
          <p:nvPr/>
        </p:nvSpPr>
        <p:spPr>
          <a:xfrm rot="2700000">
            <a:off x="3176578" y="2867707"/>
            <a:ext cx="1234421" cy="1201583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6"/>
          <p:cNvSpPr/>
          <p:nvPr/>
        </p:nvSpPr>
        <p:spPr>
          <a:xfrm rot="2700000">
            <a:off x="3429130" y="3264988"/>
            <a:ext cx="714607" cy="650230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0" name="Google Shape;371;p46">
            <a:extLst>
              <a:ext uri="{FF2B5EF4-FFF2-40B4-BE49-F238E27FC236}">
                <a16:creationId xmlns:a16="http://schemas.microsoft.com/office/drawing/2014/main" id="{BF2CF912-1365-49E2-BEFD-7D76EFC57FB9}"/>
              </a:ext>
            </a:extLst>
          </p:cNvPr>
          <p:cNvGrpSpPr/>
          <p:nvPr/>
        </p:nvGrpSpPr>
        <p:grpSpPr>
          <a:xfrm>
            <a:off x="3610760" y="3432676"/>
            <a:ext cx="377474" cy="335748"/>
            <a:chOff x="854261" y="2908813"/>
            <a:chExt cx="377474" cy="335748"/>
          </a:xfrm>
        </p:grpSpPr>
        <p:sp>
          <p:nvSpPr>
            <p:cNvPr id="61" name="Google Shape;372;p46">
              <a:extLst>
                <a:ext uri="{FF2B5EF4-FFF2-40B4-BE49-F238E27FC236}">
                  <a16:creationId xmlns:a16="http://schemas.microsoft.com/office/drawing/2014/main" id="{DD84C3F5-5918-442C-88A1-11761D745AB6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73;p46">
              <a:extLst>
                <a:ext uri="{FF2B5EF4-FFF2-40B4-BE49-F238E27FC236}">
                  <a16:creationId xmlns:a16="http://schemas.microsoft.com/office/drawing/2014/main" id="{16A9EF93-DDC8-49C6-BFCC-99515BC3C35A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74;p46">
              <a:extLst>
                <a:ext uri="{FF2B5EF4-FFF2-40B4-BE49-F238E27FC236}">
                  <a16:creationId xmlns:a16="http://schemas.microsoft.com/office/drawing/2014/main" id="{0F0B084B-FD6A-43FB-B7D0-2B962D2533A9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375;p46">
              <a:extLst>
                <a:ext uri="{FF2B5EF4-FFF2-40B4-BE49-F238E27FC236}">
                  <a16:creationId xmlns:a16="http://schemas.microsoft.com/office/drawing/2014/main" id="{80805DDB-A382-4DAF-81D1-7D9A2520790D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76;p46">
              <a:extLst>
                <a:ext uri="{FF2B5EF4-FFF2-40B4-BE49-F238E27FC236}">
                  <a16:creationId xmlns:a16="http://schemas.microsoft.com/office/drawing/2014/main" id="{67E8EFE0-D0C8-4AAC-ABC5-3B3D697EE952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392;p46">
            <a:extLst>
              <a:ext uri="{FF2B5EF4-FFF2-40B4-BE49-F238E27FC236}">
                <a16:creationId xmlns:a16="http://schemas.microsoft.com/office/drawing/2014/main" id="{1CC71105-8072-4FB4-B0EC-09EAB4FAA7E5}"/>
              </a:ext>
            </a:extLst>
          </p:cNvPr>
          <p:cNvGrpSpPr/>
          <p:nvPr/>
        </p:nvGrpSpPr>
        <p:grpSpPr>
          <a:xfrm>
            <a:off x="5026453" y="2052821"/>
            <a:ext cx="256800" cy="357024"/>
            <a:chOff x="3914751" y="3380796"/>
            <a:chExt cx="256800" cy="357024"/>
          </a:xfrm>
        </p:grpSpPr>
        <p:sp>
          <p:nvSpPr>
            <p:cNvPr id="71" name="Google Shape;393;p46">
              <a:extLst>
                <a:ext uri="{FF2B5EF4-FFF2-40B4-BE49-F238E27FC236}">
                  <a16:creationId xmlns:a16="http://schemas.microsoft.com/office/drawing/2014/main" id="{FDE48C19-E1EA-4271-A7FE-A1806F7766D8}"/>
                </a:ext>
              </a:extLst>
            </p:cNvPr>
            <p:cNvSpPr/>
            <p:nvPr/>
          </p:nvSpPr>
          <p:spPr>
            <a:xfrm>
              <a:off x="3914751" y="3380796"/>
              <a:ext cx="256800" cy="357024"/>
            </a:xfrm>
            <a:custGeom>
              <a:avLst/>
              <a:gdLst/>
              <a:ahLst/>
              <a:cxnLst/>
              <a:rect l="l" t="t" r="r" b="b"/>
              <a:pathLst>
                <a:path w="8025" h="11157" extrusionOk="0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394;p46">
              <a:extLst>
                <a:ext uri="{FF2B5EF4-FFF2-40B4-BE49-F238E27FC236}">
                  <a16:creationId xmlns:a16="http://schemas.microsoft.com/office/drawing/2014/main" id="{007AAD3D-F493-4478-9443-27B30A5A1346}"/>
                </a:ext>
              </a:extLst>
            </p:cNvPr>
            <p:cNvSpPr/>
            <p:nvPr/>
          </p:nvSpPr>
          <p:spPr>
            <a:xfrm>
              <a:off x="3960909" y="3498226"/>
              <a:ext cx="60992" cy="60992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95;p46">
              <a:extLst>
                <a:ext uri="{FF2B5EF4-FFF2-40B4-BE49-F238E27FC236}">
                  <a16:creationId xmlns:a16="http://schemas.microsoft.com/office/drawing/2014/main" id="{8DA4EF4D-20B1-4DA6-A766-B89F73713560}"/>
                </a:ext>
              </a:extLst>
            </p:cNvPr>
            <p:cNvSpPr/>
            <p:nvPr/>
          </p:nvSpPr>
          <p:spPr>
            <a:xfrm>
              <a:off x="4083981" y="3408690"/>
              <a:ext cx="44224" cy="43872"/>
            </a:xfrm>
            <a:custGeom>
              <a:avLst/>
              <a:gdLst/>
              <a:ahLst/>
              <a:cxnLst/>
              <a:rect l="l" t="t" r="r" b="b"/>
              <a:pathLst>
                <a:path w="1382" h="1371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12137;p80">
            <a:extLst>
              <a:ext uri="{FF2B5EF4-FFF2-40B4-BE49-F238E27FC236}">
                <a16:creationId xmlns:a16="http://schemas.microsoft.com/office/drawing/2014/main" id="{6D95B110-79A0-45D0-BAC0-043ACB73141A}"/>
              </a:ext>
            </a:extLst>
          </p:cNvPr>
          <p:cNvGrpSpPr/>
          <p:nvPr/>
        </p:nvGrpSpPr>
        <p:grpSpPr>
          <a:xfrm>
            <a:off x="3616091" y="2052821"/>
            <a:ext cx="356256" cy="351808"/>
            <a:chOff x="7993805" y="2427122"/>
            <a:chExt cx="356256" cy="351808"/>
          </a:xfrm>
          <a:solidFill>
            <a:schemeClr val="accent3"/>
          </a:solidFill>
        </p:grpSpPr>
        <p:sp>
          <p:nvSpPr>
            <p:cNvPr id="75" name="Google Shape;12138;p80">
              <a:extLst>
                <a:ext uri="{FF2B5EF4-FFF2-40B4-BE49-F238E27FC236}">
                  <a16:creationId xmlns:a16="http://schemas.microsoft.com/office/drawing/2014/main" id="{1D0B829F-F4C3-43D9-8048-8A2D2CEACE3E}"/>
                </a:ext>
              </a:extLst>
            </p:cNvPr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2139;p80">
              <a:extLst>
                <a:ext uri="{FF2B5EF4-FFF2-40B4-BE49-F238E27FC236}">
                  <a16:creationId xmlns:a16="http://schemas.microsoft.com/office/drawing/2014/main" id="{FE0ADCBC-E5A4-4981-9DC0-007CC2A7A77A}"/>
                </a:ext>
              </a:extLst>
            </p:cNvPr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140;p80">
              <a:extLst>
                <a:ext uri="{FF2B5EF4-FFF2-40B4-BE49-F238E27FC236}">
                  <a16:creationId xmlns:a16="http://schemas.microsoft.com/office/drawing/2014/main" id="{4B7C6D72-28DC-40C0-BC79-EC029B083A50}"/>
                </a:ext>
              </a:extLst>
            </p:cNvPr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318;p43">
            <a:extLst>
              <a:ext uri="{FF2B5EF4-FFF2-40B4-BE49-F238E27FC236}">
                <a16:creationId xmlns:a16="http://schemas.microsoft.com/office/drawing/2014/main" id="{C3B6BB17-AAE8-4D48-AC15-0F4896041C6B}"/>
              </a:ext>
            </a:extLst>
          </p:cNvPr>
          <p:cNvSpPr/>
          <p:nvPr/>
        </p:nvSpPr>
        <p:spPr>
          <a:xfrm>
            <a:off x="4956853" y="3386584"/>
            <a:ext cx="369975" cy="420139"/>
          </a:xfrm>
          <a:custGeom>
            <a:avLst/>
            <a:gdLst/>
            <a:ahLst/>
            <a:cxnLst/>
            <a:rect l="l" t="t" r="r" b="b"/>
            <a:pathLst>
              <a:path w="10110" h="11480" extrusionOk="0">
                <a:moveTo>
                  <a:pt x="4240" y="2681"/>
                </a:moveTo>
                <a:cubicBezTo>
                  <a:pt x="4347" y="2681"/>
                  <a:pt x="4442" y="2777"/>
                  <a:pt x="4442" y="2872"/>
                </a:cubicBezTo>
                <a:cubicBezTo>
                  <a:pt x="4442" y="2979"/>
                  <a:pt x="4347" y="3062"/>
                  <a:pt x="4240" y="3062"/>
                </a:cubicBezTo>
                <a:cubicBezTo>
                  <a:pt x="4144" y="3050"/>
                  <a:pt x="4049" y="2979"/>
                  <a:pt x="4049" y="2872"/>
                </a:cubicBezTo>
                <a:cubicBezTo>
                  <a:pt x="4049" y="2765"/>
                  <a:pt x="4144" y="2681"/>
                  <a:pt x="4240" y="2681"/>
                </a:cubicBezTo>
                <a:close/>
                <a:moveTo>
                  <a:pt x="5692" y="2681"/>
                </a:moveTo>
                <a:cubicBezTo>
                  <a:pt x="5787" y="2681"/>
                  <a:pt x="5883" y="2777"/>
                  <a:pt x="5883" y="2872"/>
                </a:cubicBezTo>
                <a:cubicBezTo>
                  <a:pt x="5883" y="2979"/>
                  <a:pt x="5787" y="3062"/>
                  <a:pt x="5692" y="3062"/>
                </a:cubicBezTo>
                <a:cubicBezTo>
                  <a:pt x="5585" y="3062"/>
                  <a:pt x="5490" y="2979"/>
                  <a:pt x="5490" y="2872"/>
                </a:cubicBezTo>
                <a:cubicBezTo>
                  <a:pt x="5490" y="2777"/>
                  <a:pt x="5585" y="2681"/>
                  <a:pt x="5692" y="2681"/>
                </a:cubicBezTo>
                <a:close/>
                <a:moveTo>
                  <a:pt x="4978" y="1788"/>
                </a:moveTo>
                <a:cubicBezTo>
                  <a:pt x="5299" y="1788"/>
                  <a:pt x="5585" y="2038"/>
                  <a:pt x="5752" y="2348"/>
                </a:cubicBezTo>
                <a:lnTo>
                  <a:pt x="5692" y="2348"/>
                </a:lnTo>
                <a:cubicBezTo>
                  <a:pt x="5394" y="2348"/>
                  <a:pt x="5168" y="2598"/>
                  <a:pt x="5168" y="2872"/>
                </a:cubicBezTo>
                <a:cubicBezTo>
                  <a:pt x="5168" y="3158"/>
                  <a:pt x="5371" y="3384"/>
                  <a:pt x="5656" y="3396"/>
                </a:cubicBezTo>
                <a:cubicBezTo>
                  <a:pt x="5478" y="3539"/>
                  <a:pt x="5228" y="3598"/>
                  <a:pt x="4990" y="3598"/>
                </a:cubicBezTo>
                <a:cubicBezTo>
                  <a:pt x="4751" y="3598"/>
                  <a:pt x="4466" y="3539"/>
                  <a:pt x="4287" y="3396"/>
                </a:cubicBezTo>
                <a:cubicBezTo>
                  <a:pt x="4561" y="3384"/>
                  <a:pt x="4775" y="3146"/>
                  <a:pt x="4775" y="2872"/>
                </a:cubicBezTo>
                <a:cubicBezTo>
                  <a:pt x="4775" y="2574"/>
                  <a:pt x="4537" y="2348"/>
                  <a:pt x="4263" y="2348"/>
                </a:cubicBezTo>
                <a:lnTo>
                  <a:pt x="4204" y="2348"/>
                </a:lnTo>
                <a:cubicBezTo>
                  <a:pt x="4359" y="2038"/>
                  <a:pt x="4644" y="1788"/>
                  <a:pt x="4978" y="1788"/>
                </a:cubicBezTo>
                <a:close/>
                <a:moveTo>
                  <a:pt x="4978" y="3943"/>
                </a:moveTo>
                <a:cubicBezTo>
                  <a:pt x="5275" y="3943"/>
                  <a:pt x="5525" y="4455"/>
                  <a:pt x="5525" y="5039"/>
                </a:cubicBezTo>
                <a:cubicBezTo>
                  <a:pt x="5525" y="5610"/>
                  <a:pt x="5252" y="6122"/>
                  <a:pt x="4978" y="6122"/>
                </a:cubicBezTo>
                <a:cubicBezTo>
                  <a:pt x="4680" y="6122"/>
                  <a:pt x="4418" y="5610"/>
                  <a:pt x="4418" y="5039"/>
                </a:cubicBezTo>
                <a:cubicBezTo>
                  <a:pt x="4418" y="4455"/>
                  <a:pt x="4680" y="3943"/>
                  <a:pt x="4978" y="3943"/>
                </a:cubicBezTo>
                <a:close/>
                <a:moveTo>
                  <a:pt x="5064" y="6488"/>
                </a:moveTo>
                <a:cubicBezTo>
                  <a:pt x="5446" y="6488"/>
                  <a:pt x="5749" y="6618"/>
                  <a:pt x="6002" y="6848"/>
                </a:cubicBezTo>
                <a:cubicBezTo>
                  <a:pt x="6204" y="7063"/>
                  <a:pt x="6347" y="7360"/>
                  <a:pt x="6406" y="7706"/>
                </a:cubicBezTo>
                <a:cubicBezTo>
                  <a:pt x="6311" y="7789"/>
                  <a:pt x="6192" y="7860"/>
                  <a:pt x="6049" y="7920"/>
                </a:cubicBezTo>
                <a:cubicBezTo>
                  <a:pt x="5954" y="7956"/>
                  <a:pt x="5906" y="8051"/>
                  <a:pt x="5954" y="8146"/>
                </a:cubicBezTo>
                <a:cubicBezTo>
                  <a:pt x="5990" y="8206"/>
                  <a:pt x="6049" y="8253"/>
                  <a:pt x="6109" y="8253"/>
                </a:cubicBezTo>
                <a:cubicBezTo>
                  <a:pt x="6121" y="8253"/>
                  <a:pt x="6145" y="8253"/>
                  <a:pt x="6168" y="8230"/>
                </a:cubicBezTo>
                <a:cubicBezTo>
                  <a:pt x="6252" y="8194"/>
                  <a:pt x="6347" y="8158"/>
                  <a:pt x="6418" y="8111"/>
                </a:cubicBezTo>
                <a:lnTo>
                  <a:pt x="6418" y="8111"/>
                </a:lnTo>
                <a:cubicBezTo>
                  <a:pt x="6418" y="8408"/>
                  <a:pt x="6347" y="8753"/>
                  <a:pt x="6216" y="9063"/>
                </a:cubicBezTo>
                <a:cubicBezTo>
                  <a:pt x="6073" y="9158"/>
                  <a:pt x="5894" y="9230"/>
                  <a:pt x="5692" y="9289"/>
                </a:cubicBezTo>
                <a:cubicBezTo>
                  <a:pt x="5597" y="9325"/>
                  <a:pt x="5537" y="9408"/>
                  <a:pt x="5561" y="9492"/>
                </a:cubicBezTo>
                <a:cubicBezTo>
                  <a:pt x="5585" y="9575"/>
                  <a:pt x="5656" y="9611"/>
                  <a:pt x="5728" y="9611"/>
                </a:cubicBezTo>
                <a:lnTo>
                  <a:pt x="5775" y="9611"/>
                </a:lnTo>
                <a:cubicBezTo>
                  <a:pt x="5847" y="9599"/>
                  <a:pt x="5918" y="9575"/>
                  <a:pt x="6002" y="9539"/>
                </a:cubicBezTo>
                <a:lnTo>
                  <a:pt x="6002" y="9539"/>
                </a:lnTo>
                <a:cubicBezTo>
                  <a:pt x="5966" y="9599"/>
                  <a:pt x="5942" y="9646"/>
                  <a:pt x="5906" y="9706"/>
                </a:cubicBezTo>
                <a:cubicBezTo>
                  <a:pt x="5609" y="10170"/>
                  <a:pt x="5252" y="10444"/>
                  <a:pt x="4966" y="10444"/>
                </a:cubicBezTo>
                <a:cubicBezTo>
                  <a:pt x="4692" y="10444"/>
                  <a:pt x="4335" y="10170"/>
                  <a:pt x="4037" y="9706"/>
                </a:cubicBezTo>
                <a:cubicBezTo>
                  <a:pt x="4001" y="9646"/>
                  <a:pt x="3978" y="9599"/>
                  <a:pt x="3942" y="9539"/>
                </a:cubicBezTo>
                <a:lnTo>
                  <a:pt x="3942" y="9539"/>
                </a:lnTo>
                <a:cubicBezTo>
                  <a:pt x="4251" y="9646"/>
                  <a:pt x="4609" y="9706"/>
                  <a:pt x="4966" y="9706"/>
                </a:cubicBezTo>
                <a:cubicBezTo>
                  <a:pt x="5061" y="9706"/>
                  <a:pt x="5132" y="9634"/>
                  <a:pt x="5132" y="9539"/>
                </a:cubicBezTo>
                <a:cubicBezTo>
                  <a:pt x="5132" y="9456"/>
                  <a:pt x="5061" y="9373"/>
                  <a:pt x="4966" y="9373"/>
                </a:cubicBezTo>
                <a:cubicBezTo>
                  <a:pt x="4478" y="9373"/>
                  <a:pt x="4037" y="9277"/>
                  <a:pt x="3716" y="9063"/>
                </a:cubicBezTo>
                <a:cubicBezTo>
                  <a:pt x="3597" y="8753"/>
                  <a:pt x="3525" y="8408"/>
                  <a:pt x="3525" y="8111"/>
                </a:cubicBezTo>
                <a:lnTo>
                  <a:pt x="3525" y="8111"/>
                </a:lnTo>
                <a:cubicBezTo>
                  <a:pt x="3882" y="8325"/>
                  <a:pt x="4418" y="8456"/>
                  <a:pt x="4966" y="8456"/>
                </a:cubicBezTo>
                <a:cubicBezTo>
                  <a:pt x="5085" y="8456"/>
                  <a:pt x="5228" y="8456"/>
                  <a:pt x="5347" y="8444"/>
                </a:cubicBezTo>
                <a:cubicBezTo>
                  <a:pt x="5430" y="8420"/>
                  <a:pt x="5502" y="8349"/>
                  <a:pt x="5490" y="8265"/>
                </a:cubicBezTo>
                <a:cubicBezTo>
                  <a:pt x="5479" y="8177"/>
                  <a:pt x="5416" y="8109"/>
                  <a:pt x="5332" y="8109"/>
                </a:cubicBezTo>
                <a:cubicBezTo>
                  <a:pt x="5325" y="8109"/>
                  <a:pt x="5318" y="8110"/>
                  <a:pt x="5311" y="8111"/>
                </a:cubicBezTo>
                <a:cubicBezTo>
                  <a:pt x="5192" y="8122"/>
                  <a:pt x="5085" y="8122"/>
                  <a:pt x="4966" y="8122"/>
                </a:cubicBezTo>
                <a:cubicBezTo>
                  <a:pt x="4394" y="8122"/>
                  <a:pt x="3835" y="7980"/>
                  <a:pt x="3537" y="7741"/>
                </a:cubicBezTo>
                <a:cubicBezTo>
                  <a:pt x="3597" y="7384"/>
                  <a:pt x="3739" y="7087"/>
                  <a:pt x="3942" y="6872"/>
                </a:cubicBezTo>
                <a:cubicBezTo>
                  <a:pt x="4192" y="6622"/>
                  <a:pt x="4549" y="6491"/>
                  <a:pt x="4966" y="6491"/>
                </a:cubicBezTo>
                <a:cubicBezTo>
                  <a:pt x="4999" y="6489"/>
                  <a:pt x="5032" y="6488"/>
                  <a:pt x="5064" y="6488"/>
                </a:cubicBezTo>
                <a:close/>
                <a:moveTo>
                  <a:pt x="2134" y="1"/>
                </a:moveTo>
                <a:cubicBezTo>
                  <a:pt x="2057" y="1"/>
                  <a:pt x="1976" y="57"/>
                  <a:pt x="1965" y="133"/>
                </a:cubicBezTo>
                <a:cubicBezTo>
                  <a:pt x="1954" y="229"/>
                  <a:pt x="2013" y="312"/>
                  <a:pt x="2096" y="324"/>
                </a:cubicBezTo>
                <a:cubicBezTo>
                  <a:pt x="2644" y="431"/>
                  <a:pt x="3216" y="1145"/>
                  <a:pt x="3561" y="1776"/>
                </a:cubicBezTo>
                <a:cubicBezTo>
                  <a:pt x="3620" y="1884"/>
                  <a:pt x="3739" y="1955"/>
                  <a:pt x="3859" y="1955"/>
                </a:cubicBezTo>
                <a:lnTo>
                  <a:pt x="4085" y="1955"/>
                </a:lnTo>
                <a:cubicBezTo>
                  <a:pt x="3870" y="2217"/>
                  <a:pt x="3763" y="2550"/>
                  <a:pt x="3763" y="2860"/>
                </a:cubicBezTo>
                <a:cubicBezTo>
                  <a:pt x="3763" y="3205"/>
                  <a:pt x="3906" y="3467"/>
                  <a:pt x="4156" y="3669"/>
                </a:cubicBezTo>
                <a:cubicBezTo>
                  <a:pt x="4263" y="3741"/>
                  <a:pt x="4382" y="3800"/>
                  <a:pt x="4513" y="3848"/>
                </a:cubicBezTo>
                <a:cubicBezTo>
                  <a:pt x="4406" y="3967"/>
                  <a:pt x="4323" y="4110"/>
                  <a:pt x="4263" y="4289"/>
                </a:cubicBezTo>
                <a:lnTo>
                  <a:pt x="2513" y="3812"/>
                </a:lnTo>
                <a:cubicBezTo>
                  <a:pt x="2454" y="3800"/>
                  <a:pt x="2394" y="3765"/>
                  <a:pt x="2358" y="3729"/>
                </a:cubicBezTo>
                <a:lnTo>
                  <a:pt x="834" y="2205"/>
                </a:lnTo>
                <a:cubicBezTo>
                  <a:pt x="805" y="2175"/>
                  <a:pt x="760" y="2160"/>
                  <a:pt x="715" y="2160"/>
                </a:cubicBezTo>
                <a:cubicBezTo>
                  <a:pt x="671" y="2160"/>
                  <a:pt x="626" y="2175"/>
                  <a:pt x="596" y="2205"/>
                </a:cubicBezTo>
                <a:cubicBezTo>
                  <a:pt x="537" y="2265"/>
                  <a:pt x="537" y="2384"/>
                  <a:pt x="596" y="2443"/>
                </a:cubicBezTo>
                <a:lnTo>
                  <a:pt x="2120" y="3967"/>
                </a:lnTo>
                <a:cubicBezTo>
                  <a:pt x="2204" y="4050"/>
                  <a:pt x="2311" y="4110"/>
                  <a:pt x="2430" y="4146"/>
                </a:cubicBezTo>
                <a:lnTo>
                  <a:pt x="4180" y="4622"/>
                </a:lnTo>
                <a:cubicBezTo>
                  <a:pt x="4156" y="4753"/>
                  <a:pt x="4156" y="4884"/>
                  <a:pt x="4156" y="5015"/>
                </a:cubicBezTo>
                <a:cubicBezTo>
                  <a:pt x="4156" y="5074"/>
                  <a:pt x="4156" y="5158"/>
                  <a:pt x="4168" y="5217"/>
                </a:cubicBezTo>
                <a:lnTo>
                  <a:pt x="2501" y="5217"/>
                </a:lnTo>
                <a:cubicBezTo>
                  <a:pt x="2382" y="5217"/>
                  <a:pt x="2251" y="5241"/>
                  <a:pt x="2144" y="5301"/>
                </a:cubicBezTo>
                <a:lnTo>
                  <a:pt x="108" y="6491"/>
                </a:lnTo>
                <a:cubicBezTo>
                  <a:pt x="37" y="6539"/>
                  <a:pt x="1" y="6646"/>
                  <a:pt x="49" y="6717"/>
                </a:cubicBezTo>
                <a:cubicBezTo>
                  <a:pt x="72" y="6777"/>
                  <a:pt x="132" y="6801"/>
                  <a:pt x="191" y="6801"/>
                </a:cubicBezTo>
                <a:cubicBezTo>
                  <a:pt x="227" y="6801"/>
                  <a:pt x="251" y="6801"/>
                  <a:pt x="287" y="6777"/>
                </a:cubicBezTo>
                <a:lnTo>
                  <a:pt x="2323" y="5586"/>
                </a:lnTo>
                <a:cubicBezTo>
                  <a:pt x="2382" y="5551"/>
                  <a:pt x="2442" y="5539"/>
                  <a:pt x="2513" y="5539"/>
                </a:cubicBezTo>
                <a:lnTo>
                  <a:pt x="4240" y="5539"/>
                </a:lnTo>
                <a:cubicBezTo>
                  <a:pt x="4299" y="5789"/>
                  <a:pt x="4406" y="6015"/>
                  <a:pt x="4537" y="6170"/>
                </a:cubicBezTo>
                <a:cubicBezTo>
                  <a:pt x="4263" y="6241"/>
                  <a:pt x="4001" y="6384"/>
                  <a:pt x="3799" y="6587"/>
                </a:cubicBezTo>
                <a:cubicBezTo>
                  <a:pt x="3668" y="6717"/>
                  <a:pt x="3549" y="6884"/>
                  <a:pt x="3466" y="7075"/>
                </a:cubicBezTo>
                <a:lnTo>
                  <a:pt x="2418" y="7837"/>
                </a:lnTo>
                <a:cubicBezTo>
                  <a:pt x="2299" y="7920"/>
                  <a:pt x="2204" y="8039"/>
                  <a:pt x="2156" y="8194"/>
                </a:cubicBezTo>
                <a:lnTo>
                  <a:pt x="1132" y="11254"/>
                </a:lnTo>
                <a:cubicBezTo>
                  <a:pt x="1108" y="11349"/>
                  <a:pt x="1144" y="11432"/>
                  <a:pt x="1239" y="11468"/>
                </a:cubicBezTo>
                <a:cubicBezTo>
                  <a:pt x="1251" y="11468"/>
                  <a:pt x="1263" y="11480"/>
                  <a:pt x="1299" y="11480"/>
                </a:cubicBezTo>
                <a:cubicBezTo>
                  <a:pt x="1370" y="11480"/>
                  <a:pt x="1430" y="11432"/>
                  <a:pt x="1465" y="11361"/>
                </a:cubicBezTo>
                <a:lnTo>
                  <a:pt x="2489" y="8289"/>
                </a:lnTo>
                <a:cubicBezTo>
                  <a:pt x="2513" y="8218"/>
                  <a:pt x="2561" y="8158"/>
                  <a:pt x="2620" y="8111"/>
                </a:cubicBezTo>
                <a:lnTo>
                  <a:pt x="3323" y="7610"/>
                </a:lnTo>
                <a:lnTo>
                  <a:pt x="3323" y="7610"/>
                </a:lnTo>
                <a:cubicBezTo>
                  <a:pt x="3287" y="7741"/>
                  <a:pt x="3287" y="7896"/>
                  <a:pt x="3287" y="8039"/>
                </a:cubicBezTo>
                <a:cubicBezTo>
                  <a:pt x="3287" y="9301"/>
                  <a:pt x="4240" y="10766"/>
                  <a:pt x="5073" y="10766"/>
                </a:cubicBezTo>
                <a:cubicBezTo>
                  <a:pt x="5906" y="10766"/>
                  <a:pt x="6859" y="9325"/>
                  <a:pt x="6859" y="8039"/>
                </a:cubicBezTo>
                <a:cubicBezTo>
                  <a:pt x="6859" y="7896"/>
                  <a:pt x="6847" y="7741"/>
                  <a:pt x="6835" y="7610"/>
                </a:cubicBezTo>
                <a:lnTo>
                  <a:pt x="6835" y="7610"/>
                </a:lnTo>
                <a:lnTo>
                  <a:pt x="7538" y="8111"/>
                </a:lnTo>
                <a:cubicBezTo>
                  <a:pt x="7597" y="8158"/>
                  <a:pt x="7633" y="8218"/>
                  <a:pt x="7669" y="8289"/>
                </a:cubicBezTo>
                <a:lnTo>
                  <a:pt x="8692" y="11361"/>
                </a:lnTo>
                <a:cubicBezTo>
                  <a:pt x="8728" y="11432"/>
                  <a:pt x="8788" y="11480"/>
                  <a:pt x="8859" y="11480"/>
                </a:cubicBezTo>
                <a:cubicBezTo>
                  <a:pt x="8871" y="11480"/>
                  <a:pt x="8883" y="11480"/>
                  <a:pt x="8919" y="11468"/>
                </a:cubicBezTo>
                <a:cubicBezTo>
                  <a:pt x="9002" y="11432"/>
                  <a:pt x="9050" y="11349"/>
                  <a:pt x="9026" y="11254"/>
                </a:cubicBezTo>
                <a:lnTo>
                  <a:pt x="7990" y="8194"/>
                </a:lnTo>
                <a:cubicBezTo>
                  <a:pt x="7954" y="8039"/>
                  <a:pt x="7859" y="7920"/>
                  <a:pt x="7740" y="7837"/>
                </a:cubicBezTo>
                <a:lnTo>
                  <a:pt x="6680" y="7075"/>
                </a:lnTo>
                <a:cubicBezTo>
                  <a:pt x="6597" y="6884"/>
                  <a:pt x="6490" y="6717"/>
                  <a:pt x="6359" y="6587"/>
                </a:cubicBezTo>
                <a:cubicBezTo>
                  <a:pt x="6145" y="6372"/>
                  <a:pt x="5906" y="6241"/>
                  <a:pt x="5609" y="6170"/>
                </a:cubicBezTo>
                <a:cubicBezTo>
                  <a:pt x="5752" y="6003"/>
                  <a:pt x="5847" y="5789"/>
                  <a:pt x="5906" y="5539"/>
                </a:cubicBezTo>
                <a:lnTo>
                  <a:pt x="7633" y="5539"/>
                </a:lnTo>
                <a:cubicBezTo>
                  <a:pt x="7692" y="5539"/>
                  <a:pt x="7776" y="5551"/>
                  <a:pt x="7835" y="5586"/>
                </a:cubicBezTo>
                <a:lnTo>
                  <a:pt x="9871" y="6777"/>
                </a:lnTo>
                <a:cubicBezTo>
                  <a:pt x="9895" y="6789"/>
                  <a:pt x="9931" y="6801"/>
                  <a:pt x="9955" y="6801"/>
                </a:cubicBezTo>
                <a:cubicBezTo>
                  <a:pt x="10014" y="6801"/>
                  <a:pt x="10074" y="6777"/>
                  <a:pt x="10109" y="6717"/>
                </a:cubicBezTo>
                <a:cubicBezTo>
                  <a:pt x="10014" y="6658"/>
                  <a:pt x="9990" y="6551"/>
                  <a:pt x="9919" y="6503"/>
                </a:cubicBezTo>
                <a:lnTo>
                  <a:pt x="7871" y="5313"/>
                </a:lnTo>
                <a:cubicBezTo>
                  <a:pt x="7776" y="5253"/>
                  <a:pt x="7633" y="5229"/>
                  <a:pt x="7514" y="5229"/>
                </a:cubicBezTo>
                <a:lnTo>
                  <a:pt x="5847" y="5229"/>
                </a:lnTo>
                <a:cubicBezTo>
                  <a:pt x="5847" y="5170"/>
                  <a:pt x="5871" y="5110"/>
                  <a:pt x="5871" y="5039"/>
                </a:cubicBezTo>
                <a:cubicBezTo>
                  <a:pt x="5871" y="4896"/>
                  <a:pt x="5847" y="4765"/>
                  <a:pt x="5835" y="4634"/>
                </a:cubicBezTo>
                <a:lnTo>
                  <a:pt x="7597" y="4158"/>
                </a:lnTo>
                <a:cubicBezTo>
                  <a:pt x="7716" y="4122"/>
                  <a:pt x="7811" y="4062"/>
                  <a:pt x="7907" y="3979"/>
                </a:cubicBezTo>
                <a:lnTo>
                  <a:pt x="9419" y="2455"/>
                </a:lnTo>
                <a:cubicBezTo>
                  <a:pt x="9478" y="2396"/>
                  <a:pt x="9478" y="2276"/>
                  <a:pt x="9419" y="2217"/>
                </a:cubicBezTo>
                <a:cubicBezTo>
                  <a:pt x="9389" y="2187"/>
                  <a:pt x="9344" y="2172"/>
                  <a:pt x="9300" y="2172"/>
                </a:cubicBezTo>
                <a:cubicBezTo>
                  <a:pt x="9255" y="2172"/>
                  <a:pt x="9210" y="2187"/>
                  <a:pt x="9181" y="2217"/>
                </a:cubicBezTo>
                <a:lnTo>
                  <a:pt x="7657" y="3729"/>
                </a:lnTo>
                <a:cubicBezTo>
                  <a:pt x="7609" y="3765"/>
                  <a:pt x="7549" y="3800"/>
                  <a:pt x="7490" y="3812"/>
                </a:cubicBezTo>
                <a:lnTo>
                  <a:pt x="5752" y="4289"/>
                </a:lnTo>
                <a:cubicBezTo>
                  <a:pt x="5692" y="4110"/>
                  <a:pt x="5597" y="3967"/>
                  <a:pt x="5490" y="3848"/>
                </a:cubicBezTo>
                <a:cubicBezTo>
                  <a:pt x="5633" y="3800"/>
                  <a:pt x="5752" y="3741"/>
                  <a:pt x="5847" y="3669"/>
                </a:cubicBezTo>
                <a:cubicBezTo>
                  <a:pt x="6109" y="3467"/>
                  <a:pt x="6240" y="3193"/>
                  <a:pt x="6240" y="2860"/>
                </a:cubicBezTo>
                <a:cubicBezTo>
                  <a:pt x="6240" y="2550"/>
                  <a:pt x="6121" y="2217"/>
                  <a:pt x="5930" y="1955"/>
                </a:cubicBezTo>
                <a:lnTo>
                  <a:pt x="6145" y="1955"/>
                </a:lnTo>
                <a:cubicBezTo>
                  <a:pt x="6287" y="1955"/>
                  <a:pt x="6383" y="1884"/>
                  <a:pt x="6442" y="1776"/>
                </a:cubicBezTo>
                <a:cubicBezTo>
                  <a:pt x="6787" y="1145"/>
                  <a:pt x="7359" y="431"/>
                  <a:pt x="7907" y="324"/>
                </a:cubicBezTo>
                <a:cubicBezTo>
                  <a:pt x="7990" y="312"/>
                  <a:pt x="8050" y="229"/>
                  <a:pt x="8038" y="133"/>
                </a:cubicBezTo>
                <a:cubicBezTo>
                  <a:pt x="8027" y="57"/>
                  <a:pt x="7946" y="1"/>
                  <a:pt x="7869" y="1"/>
                </a:cubicBezTo>
                <a:cubicBezTo>
                  <a:pt x="7861" y="1"/>
                  <a:pt x="7854" y="1"/>
                  <a:pt x="7847" y="2"/>
                </a:cubicBezTo>
                <a:cubicBezTo>
                  <a:pt x="7490" y="74"/>
                  <a:pt x="7121" y="336"/>
                  <a:pt x="6740" y="764"/>
                </a:cubicBezTo>
                <a:cubicBezTo>
                  <a:pt x="6466" y="1086"/>
                  <a:pt x="6252" y="1431"/>
                  <a:pt x="6168" y="1610"/>
                </a:cubicBezTo>
                <a:lnTo>
                  <a:pt x="5585" y="1610"/>
                </a:lnTo>
                <a:cubicBezTo>
                  <a:pt x="5406" y="1491"/>
                  <a:pt x="5216" y="1431"/>
                  <a:pt x="5002" y="1431"/>
                </a:cubicBezTo>
                <a:cubicBezTo>
                  <a:pt x="4799" y="1431"/>
                  <a:pt x="4597" y="1491"/>
                  <a:pt x="4418" y="1610"/>
                </a:cubicBezTo>
                <a:lnTo>
                  <a:pt x="3847" y="1610"/>
                </a:lnTo>
                <a:cubicBezTo>
                  <a:pt x="3739" y="1431"/>
                  <a:pt x="3549" y="1086"/>
                  <a:pt x="3263" y="764"/>
                </a:cubicBezTo>
                <a:cubicBezTo>
                  <a:pt x="2894" y="336"/>
                  <a:pt x="2537" y="74"/>
                  <a:pt x="2156" y="2"/>
                </a:cubicBezTo>
                <a:cubicBezTo>
                  <a:pt x="2149" y="1"/>
                  <a:pt x="2142" y="1"/>
                  <a:pt x="21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" name="Google Shape;778;p69">
            <a:extLst>
              <a:ext uri="{FF2B5EF4-FFF2-40B4-BE49-F238E27FC236}">
                <a16:creationId xmlns:a16="http://schemas.microsoft.com/office/drawing/2014/main" id="{2E539ABC-CBBE-4AA7-BCDB-8D222AD6F7EA}"/>
              </a:ext>
            </a:extLst>
          </p:cNvPr>
          <p:cNvGrpSpPr/>
          <p:nvPr/>
        </p:nvGrpSpPr>
        <p:grpSpPr>
          <a:xfrm>
            <a:off x="4158117" y="2590625"/>
            <a:ext cx="583960" cy="565345"/>
            <a:chOff x="4815575" y="1416800"/>
            <a:chExt cx="73750" cy="71400"/>
          </a:xfrm>
          <a:solidFill>
            <a:schemeClr val="accent3"/>
          </a:solidFill>
        </p:grpSpPr>
        <p:sp>
          <p:nvSpPr>
            <p:cNvPr id="39" name="Google Shape;779;p69">
              <a:extLst>
                <a:ext uri="{FF2B5EF4-FFF2-40B4-BE49-F238E27FC236}">
                  <a16:creationId xmlns:a16="http://schemas.microsoft.com/office/drawing/2014/main" id="{E2261AAE-8E5E-4E15-AEEC-FD895247DFCC}"/>
                </a:ext>
              </a:extLst>
            </p:cNvPr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0;p69">
              <a:extLst>
                <a:ext uri="{FF2B5EF4-FFF2-40B4-BE49-F238E27FC236}">
                  <a16:creationId xmlns:a16="http://schemas.microsoft.com/office/drawing/2014/main" id="{391B5F5C-6A82-40F0-AED5-FE2E37CC9E17}"/>
                </a:ext>
              </a:extLst>
            </p:cNvPr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1;p69">
              <a:extLst>
                <a:ext uri="{FF2B5EF4-FFF2-40B4-BE49-F238E27FC236}">
                  <a16:creationId xmlns:a16="http://schemas.microsoft.com/office/drawing/2014/main" id="{CACB22C0-80DF-47CA-9EE4-CAFA98F72AD1}"/>
                </a:ext>
              </a:extLst>
            </p:cNvPr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75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75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7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351" grpId="0"/>
      <p:bldP spid="352" grpId="0" build="p"/>
      <p:bldP spid="353" grpId="0"/>
      <p:bldP spid="354" grpId="0" build="p"/>
      <p:bldP spid="355" grpId="0"/>
      <p:bldP spid="356" grpId="0" build="p"/>
      <p:bldP spid="357" grpId="0"/>
      <p:bldP spid="358" grpId="0" build="p"/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1;p58">
            <a:extLst>
              <a:ext uri="{FF2B5EF4-FFF2-40B4-BE49-F238E27FC236}">
                <a16:creationId xmlns:a16="http://schemas.microsoft.com/office/drawing/2014/main" id="{C4F9CABB-BB92-4FAC-BA02-D95E33807243}"/>
              </a:ext>
            </a:extLst>
          </p:cNvPr>
          <p:cNvSpPr txBox="1">
            <a:spLocks/>
          </p:cNvSpPr>
          <p:nvPr/>
        </p:nvSpPr>
        <p:spPr>
          <a:xfrm>
            <a:off x="69574" y="654258"/>
            <a:ext cx="64007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 sz="2400" dirty="0"/>
              <a:t>Este problema tende a aumentar!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E045861E-3BC2-4BF6-BBDB-3AA166B0DC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035075"/>
              </p:ext>
            </p:extLst>
          </p:nvPr>
        </p:nvGraphicFramePr>
        <p:xfrm>
          <a:off x="4346713" y="1335846"/>
          <a:ext cx="3825539" cy="306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754F1730-1140-4EAA-BEE1-963814C55EB5}"/>
              </a:ext>
            </a:extLst>
          </p:cNvPr>
          <p:cNvSpPr txBox="1"/>
          <p:nvPr/>
        </p:nvSpPr>
        <p:spPr>
          <a:xfrm>
            <a:off x="467139" y="1669773"/>
            <a:ext cx="30910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Montserrat"/>
              </a:rPr>
              <a:t>Aumento na produção;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Montserrat"/>
              </a:rPr>
              <a:t>Maior necessidade hídrica;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Montserrat"/>
              </a:rPr>
              <a:t>Menor efetividade;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Montserrat"/>
              </a:rPr>
              <a:t>Perda de rendimento.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1" grpId="0">
        <p:bldAsOne/>
      </p:bldGraphic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0" y="33143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Quanto custa este problema ?</a:t>
            </a:r>
            <a:endParaRPr dirty="0"/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E1522571-4C28-468C-8F12-DE714A33C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214946"/>
              </p:ext>
            </p:extLst>
          </p:nvPr>
        </p:nvGraphicFramePr>
        <p:xfrm>
          <a:off x="1002027" y="1241523"/>
          <a:ext cx="3960000" cy="3003259"/>
        </p:xfrm>
        <a:graphic>
          <a:graphicData uri="http://schemas.openxmlformats.org/drawingml/2006/table">
            <a:tbl>
              <a:tblPr firstRow="1" bandRow="1">
                <a:tableStyleId>{473ACEA7-2A10-4AA4-BFA6-6C7E4F44E177}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49295543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29497107"/>
                    </a:ext>
                  </a:extLst>
                </a:gridCol>
              </a:tblGrid>
              <a:tr h="115470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Perda no rendimento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Umidade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26155"/>
                  </a:ext>
                </a:extLst>
              </a:tr>
              <a:tr h="369710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5.43%</a:t>
                      </a:r>
                      <a:endParaRPr lang="pt-BR" sz="1400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/>
                          <a:ea typeface="Arial"/>
                          <a:cs typeface="Arial"/>
                          <a:sym typeface="Arial"/>
                        </a:rPr>
                        <a:t>8%</a:t>
                      </a:r>
                      <a:endParaRPr lang="pt-BR" sz="1400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88372"/>
                  </a:ext>
                </a:extLst>
              </a:tr>
              <a:tr h="369710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4.4%</a:t>
                      </a:r>
                      <a:endParaRPr lang="pt-BR" sz="1400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/>
                          <a:ea typeface="Arial"/>
                          <a:cs typeface="Arial"/>
                          <a:sym typeface="Arial"/>
                        </a:rPr>
                        <a:t>9%</a:t>
                      </a:r>
                      <a:endParaRPr lang="pt-BR" sz="1400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537543"/>
                  </a:ext>
                </a:extLst>
              </a:tr>
              <a:tr h="369710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3.3%</a:t>
                      </a: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pt-BR" sz="1400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/>
                          <a:ea typeface="Arial"/>
                          <a:cs typeface="Arial"/>
                          <a:sym typeface="Arial"/>
                        </a:rPr>
                        <a:t>10%</a:t>
                      </a:r>
                      <a:endParaRPr lang="pt-BR" sz="1400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2927469"/>
                  </a:ext>
                </a:extLst>
              </a:tr>
              <a:tr h="369710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2.25%</a:t>
                      </a:r>
                      <a:endParaRPr lang="pt-BR" sz="1400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/>
                          <a:ea typeface="Arial"/>
                          <a:cs typeface="Arial"/>
                          <a:sym typeface="Arial"/>
                        </a:rPr>
                        <a:t>11%</a:t>
                      </a:r>
                      <a:endParaRPr lang="pt-BR" sz="1400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8289037"/>
                  </a:ext>
                </a:extLst>
              </a:tr>
              <a:tr h="369710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1.14%</a:t>
                      </a:r>
                      <a:endParaRPr lang="pt-BR" sz="1400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/>
                          <a:ea typeface="Arial"/>
                          <a:cs typeface="Arial"/>
                          <a:sym typeface="Arial"/>
                        </a:rPr>
                        <a:t>12%</a:t>
                      </a:r>
                      <a:endParaRPr lang="pt-BR" sz="1400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0896799"/>
                  </a:ext>
                </a:extLst>
              </a:tr>
            </a:tbl>
          </a:graphicData>
        </a:graphic>
      </p:graphicFrame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0AC0DD8E-FAC6-4B5A-A11A-E83350895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77412"/>
              </p:ext>
            </p:extLst>
          </p:nvPr>
        </p:nvGraphicFramePr>
        <p:xfrm>
          <a:off x="5288475" y="1518920"/>
          <a:ext cx="3711465" cy="2448464"/>
        </p:xfrm>
        <a:graphic>
          <a:graphicData uri="http://schemas.openxmlformats.org/drawingml/2006/table">
            <a:tbl>
              <a:tblPr firstRow="1" bandRow="1">
                <a:tableStyleId>{473ACEA7-2A10-4AA4-BFA6-6C7E4F44E177}</a:tableStyleId>
              </a:tblPr>
              <a:tblGrid>
                <a:gridCol w="3711465">
                  <a:extLst>
                    <a:ext uri="{9D8B030D-6E8A-4147-A177-3AD203B41FA5}">
                      <a16:colId xmlns:a16="http://schemas.microsoft.com/office/drawing/2014/main" val="3536902218"/>
                    </a:ext>
                  </a:extLst>
                </a:gridCol>
              </a:tblGrid>
              <a:tr h="773486"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Precificação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38955"/>
                  </a:ext>
                </a:extLst>
              </a:tr>
              <a:tr h="558326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/>
                          <a:ea typeface="Arial"/>
                          <a:cs typeface="Arial"/>
                          <a:sym typeface="Arial"/>
                        </a:rPr>
                        <a:t>1 hectare = 10.000m²</a:t>
                      </a:r>
                      <a:endParaRPr lang="pt-BR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165518"/>
                  </a:ext>
                </a:extLst>
              </a:tr>
              <a:tr h="558326">
                <a:tc>
                  <a:txBody>
                    <a:bodyPr/>
                    <a:lstStyle/>
                    <a:p>
                      <a:pPr algn="ctr"/>
                      <a:r>
                        <a:rPr lang="es-E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/>
                          <a:ea typeface="Arial"/>
                          <a:cs typeface="Arial"/>
                          <a:sym typeface="Arial"/>
                        </a:rPr>
                        <a:t>55 sacas de soja = 1 hectare</a:t>
                      </a:r>
                      <a:endParaRPr lang="pt-BR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315881"/>
                  </a:ext>
                </a:extLst>
              </a:tr>
              <a:tr h="558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Playfair Display"/>
                          <a:ea typeface="Arial"/>
                          <a:cs typeface="Arial"/>
                          <a:sym typeface="Arial"/>
                        </a:rPr>
                        <a:t>Uma saca de soja = 166 R$</a:t>
                      </a:r>
                      <a:endParaRPr lang="pt-BR" dirty="0">
                        <a:latin typeface="Playfair Display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91407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</p:bldLst>
  </p:timing>
</p:sld>
</file>

<file path=ppt/theme/theme1.xml><?xml version="1.0" encoding="utf-8"?>
<a:theme xmlns:a="http://schemas.openxmlformats.org/drawingml/2006/main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540</Words>
  <Application>Microsoft Office PowerPoint</Application>
  <PresentationFormat>Apresentação na tela (16:9)</PresentationFormat>
  <Paragraphs>118</Paragraphs>
  <Slides>20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1" baseType="lpstr">
      <vt:lpstr>Arial</vt:lpstr>
      <vt:lpstr>Bahnschrift SemiBold</vt:lpstr>
      <vt:lpstr>Exo</vt:lpstr>
      <vt:lpstr>Montserrat</vt:lpstr>
      <vt:lpstr>Montserrat Medium</vt:lpstr>
      <vt:lpstr>Playfair Display</vt:lpstr>
      <vt:lpstr>Playfair Display Regular</vt:lpstr>
      <vt:lpstr>Quicksand</vt:lpstr>
      <vt:lpstr>Verdana</vt:lpstr>
      <vt:lpstr>Whitney</vt:lpstr>
      <vt:lpstr>Sustainable Agriculture Project Proposal by Slidesgo</vt:lpstr>
      <vt:lpstr>WiSoy</vt:lpstr>
      <vt:lpstr>Cultivo de Soja</vt:lpstr>
      <vt:lpstr>Maiores produtores de soja no mundo</vt:lpstr>
      <vt:lpstr>E o problema ?</vt:lpstr>
      <vt:lpstr>Irrigação natural:</vt:lpstr>
      <vt:lpstr>Sistema de irrigação:</vt:lpstr>
      <vt:lpstr>O problema afeta os aspectos de sustentabilidade </vt:lpstr>
      <vt:lpstr>Apresentação do PowerPoint</vt:lpstr>
      <vt:lpstr>Quanto custa este problema ?</vt:lpstr>
      <vt:lpstr>Linha do tempo do grão de soja</vt:lpstr>
      <vt:lpstr>Apresentação do PowerPoint</vt:lpstr>
      <vt:lpstr>Apresentação do PowerPoint</vt:lpstr>
      <vt:lpstr>Solução inteligente para seu plantio. </vt:lpstr>
      <vt:lpstr>Funcionamento do sensor</vt:lpstr>
      <vt:lpstr>    REQUISITOS:  - Utilizar os sensores interligados com sistema de irrigação para controle;  - Simular o Arduino;  - Captação dos dados;  - Banco de dados armazenando dados captados;  - Realizar uma aplicação web que utilize os dados captados para formar gráficos  de umidade do solo;  - Sistema de autenticação.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WiSOY</dc:title>
  <dc:creator>Lucas Pulcino</dc:creator>
  <cp:lastModifiedBy>Lucas Pulcino</cp:lastModifiedBy>
  <cp:revision>81</cp:revision>
  <dcterms:modified xsi:type="dcterms:W3CDTF">2021-03-10T22:26:22Z</dcterms:modified>
</cp:coreProperties>
</file>